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</p:sldIdLst>
  <p:sldSz cy="5143500" cx="9144000"/>
  <p:notesSz cx="6858000" cy="9144000"/>
  <p:embeddedFontLst>
    <p:embeddedFont>
      <p:font typeface="Kanit Medium"/>
      <p:regular r:id="rId66"/>
      <p:bold r:id="rId67"/>
      <p:italic r:id="rId68"/>
      <p:boldItalic r:id="rId69"/>
    </p:embeddedFont>
    <p:embeddedFont>
      <p:font typeface="Helvetica Neue"/>
      <p:regular r:id="rId70"/>
      <p:bold r:id="rId71"/>
      <p:italic r:id="rId72"/>
      <p:boldItalic r:id="rId73"/>
    </p:embeddedFont>
    <p:embeddedFont>
      <p:font typeface="Kanit"/>
      <p:regular r:id="rId74"/>
      <p:bold r:id="rId75"/>
      <p:italic r:id="rId76"/>
      <p:boldItalic r:id="rId77"/>
    </p:embeddedFont>
    <p:embeddedFont>
      <p:font typeface="Open Sans"/>
      <p:regular r:id="rId78"/>
      <p:bold r:id="rId79"/>
      <p:italic r:id="rId80"/>
      <p:boldItalic r:id="rId8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80" Type="http://schemas.openxmlformats.org/officeDocument/2006/relationships/font" Target="fonts/OpenSans-italic.fntdata"/><Relationship Id="rId81" Type="http://schemas.openxmlformats.org/officeDocument/2006/relationships/font" Target="fonts/OpenSans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font" Target="fonts/HelveticaNeue-boldItalic.fntdata"/><Relationship Id="rId72" Type="http://schemas.openxmlformats.org/officeDocument/2006/relationships/font" Target="fonts/HelveticaNeue-italic.fntdata"/><Relationship Id="rId31" Type="http://schemas.openxmlformats.org/officeDocument/2006/relationships/slide" Target="slides/slide26.xml"/><Relationship Id="rId75" Type="http://schemas.openxmlformats.org/officeDocument/2006/relationships/font" Target="fonts/Kanit-bold.fntdata"/><Relationship Id="rId30" Type="http://schemas.openxmlformats.org/officeDocument/2006/relationships/slide" Target="slides/slide25.xml"/><Relationship Id="rId74" Type="http://schemas.openxmlformats.org/officeDocument/2006/relationships/font" Target="fonts/Kanit-regular.fntdata"/><Relationship Id="rId33" Type="http://schemas.openxmlformats.org/officeDocument/2006/relationships/slide" Target="slides/slide28.xml"/><Relationship Id="rId77" Type="http://schemas.openxmlformats.org/officeDocument/2006/relationships/font" Target="fonts/Kanit-boldItalic.fntdata"/><Relationship Id="rId32" Type="http://schemas.openxmlformats.org/officeDocument/2006/relationships/slide" Target="slides/slide27.xml"/><Relationship Id="rId76" Type="http://schemas.openxmlformats.org/officeDocument/2006/relationships/font" Target="fonts/Kanit-italic.fntdata"/><Relationship Id="rId35" Type="http://schemas.openxmlformats.org/officeDocument/2006/relationships/slide" Target="slides/slide30.xml"/><Relationship Id="rId79" Type="http://schemas.openxmlformats.org/officeDocument/2006/relationships/font" Target="fonts/OpenSans-bold.fntdata"/><Relationship Id="rId34" Type="http://schemas.openxmlformats.org/officeDocument/2006/relationships/slide" Target="slides/slide29.xml"/><Relationship Id="rId78" Type="http://schemas.openxmlformats.org/officeDocument/2006/relationships/font" Target="fonts/OpenSans-regular.fntdata"/><Relationship Id="rId71" Type="http://schemas.openxmlformats.org/officeDocument/2006/relationships/font" Target="fonts/HelveticaNeue-bold.fntdata"/><Relationship Id="rId70" Type="http://schemas.openxmlformats.org/officeDocument/2006/relationships/font" Target="fonts/HelveticaNeue-regular.fntdata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font" Target="fonts/KanitMedium-regular.fntdata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font" Target="fonts/KanitMedium-italic.fntdata"/><Relationship Id="rId23" Type="http://schemas.openxmlformats.org/officeDocument/2006/relationships/slide" Target="slides/slide18.xml"/><Relationship Id="rId67" Type="http://schemas.openxmlformats.org/officeDocument/2006/relationships/font" Target="fonts/KanitMedium-bold.fntdata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font" Target="fonts/KanitMedium-boldItalic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1ea93dd366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11ea93dd366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11ea93dd366_4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11ea93dd366_4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1ea93dd366_4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11ea93dd366_4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1ea93dd366_4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11ea93dd366_4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11ea93dd366_4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11ea93dd366_4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ea93dd366_4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11ea93dd366_4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11ea93dd366_4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11ea93dd366_4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1ea93dd366_4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11ea93dd366_4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11ea93dd366_4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11ea93dd366_4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1ea93dd366_3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11ea93dd366_3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1ea93dd366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11ea93dd366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11ea93dd366_4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11ea93dd366_4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1ea93dd366_4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11ea93dd366_4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1ea93dd366_4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11ea93dd366_4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1ea93dd366_4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11ea93dd366_4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11ea93dd366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11ea93dd366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1ea93dd366_1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11ea93dd366_1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All about text sum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But from different angles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11ea93dd366_1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11ea93dd366_1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</a:rPr>
              <a:t>A lot of recent models are transformers-based which are pretrained on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</a:rPr>
              <a:t>large text corpora and then fine-tuned on many downstream tasks like QA, Text Classification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</a:rPr>
              <a:t>Text Sum is just one of them 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</a:rPr>
              <a:t>And also, these pre-trained model are normally evaluated using the same domain dataset as the one they were finetuned on.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</a:rPr>
              <a:t>Devel a pretrianing obj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11ea93dd366_5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11ea93dd366_5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</a:rPr>
              <a:t>Introduce sentence masking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11ea93dd366_5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11ea93dd366_5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</a:rPr>
              <a:t>Apart from sentence masking, 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</a:rPr>
              <a:t>Similar to BERT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11ea93dd366_5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11ea93dd366_5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1e8fcabf2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11e8fcabf2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11ea93dd366_5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11ea93dd366_5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</a:rPr>
              <a:t>Many variants of masking types 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</a:rPr>
              <a:t>optimal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11ea93dd366_5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11ea93dd366_5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</a:rPr>
              <a:t>Recent work pre-training Transformers with self-supervised objectives on large text corpora has shown great success when fine-tuned on downstream NLP tasks including text summarization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</a:rPr>
              <a:t>pre-training objectives tailored for abstractive text summarization have not been explored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</a:rPr>
              <a:t>ROUGE1-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</a:rPr>
              <a:t>F1 (Lin, 2004) between the sentence and the rest of the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</a:rPr>
              <a:t>document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11ea93dd366_5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11ea93dd366_5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</a:rPr>
              <a:t>Recent work pre-training Transformers with self-supervised objectives on large text corpora has shown great success when fine-tuned on downstream NLP tasks including text summarization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</a:rPr>
              <a:t>pre-training objectives tailored for abstractive text summarization have not been explored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</a:rPr>
              <a:t>ROUGE1-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</a:rPr>
              <a:t>F1 (Lin, 2004) between the sentence and the rest of the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</a:rPr>
              <a:t>document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11ea93dd366_5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11ea93dd366_5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</a:rPr>
              <a:t>Recent work pre-training Transformers with self-supervised objectives on large text corpora has shown great success when fine-tuned on downstream NLP tasks including text summarization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</a:rPr>
              <a:t>pre-training objectives tailored for abstractive text summarization have not been explored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</a:rPr>
              <a:t>ROUGE1-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</a:rPr>
              <a:t>F1 (Lin, 2004) between the sentence and the rest of the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</a:rPr>
              <a:t>document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11ea93dd366_5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11ea93dd366_5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One limitation of is length limitation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Many recent models are pretrained-transformer based with length limitation of 512 tokens</a:t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11ea93dd366_1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11ea93dd366_1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11ea93dd366_1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11ea93dd366_1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11ea93dd366_1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11ea93dd366_1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11ea93dd366_1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11ea93dd366_1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11ea93dd366_1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11ea93dd366_1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1e8fcabf2c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11e8fcabf2c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11ea93dd366_1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11ea93dd366_1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11ea93dd366_1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11ea93dd366_1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11ea93dd366_1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11ea93dd366_1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ROUGE standard</a:t>
            </a:r>
            <a:endParaRPr sz="15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because of B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 becuase of 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11ea93dd366_5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11ea93dd366_5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11ea93dd366_1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11ea93dd366_1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Token Representation: We use contextual embeddings to represent the tokens in the input sentences x and xˆ.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11ea93dd366_1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11ea93dd366_1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RBERT has the highest correlation with human meaning judgments, and PBERT correlates highly with human grammar judgments. FBERT provides a balance between the two aspects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11ea93dd366_1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11ea93dd366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Interesting technique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Application in real world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General techniques in text classification</a:t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11ea93dd366_7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11ea93dd366_7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11e8fcabf2c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11e8fcabf2c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then perform 𝑘-means clustering on high dimensional vector representing semantic centers of text, the cluster centres are selected to extract most important tweets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further condense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BART structure consists of two components: an encoder and a decoder. The encoder component is a bi-directional encoder compliant with the BERT architecture and the decoder component is an auto-regression decoder that follows GPT settings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word embeddings are then used as input to the stacked Convolutional Neural Network (CNN) and Bidirectional Gated Recurrent Units (BiGRU) with attention model to capture sequential information,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11ea93dd366_7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11ea93dd366_7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1e8fcabf2c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11e8fcabf2c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11e8fcabf2c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11e8fcabf2c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11e8fcabf2c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11e8fcabf2c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</a:rPr>
              <a:t>The results have shown that using VADER, demographics, and social media engagement features alone does not help the classification by much.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Classifiers using personality features and LIWC features perform relatively better.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</a:rPr>
              <a:t>We then used these five feature groups and obtained a better result (accuracy 71.5%; F1 score 72.0%).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However, the classifier was still outperformed by XLNet, showing that the transformer-based models indeed worked better on depressive Twitter text modeling compared with other approaches.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</a:rPr>
              <a:t>We further increased the classifier’s performance by using all the features, namely, VADER, demographics, engagement, personality, and LIWC features, and the averaged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</a:rPr>
              <a:t>XLNet confidence score; the performance of the three machine learning algorithms did not vary much, and the SVM classifier achieved the best accuracy (78.9%) and F1 (79.2%) scores.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11e8fcabf2c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11e8fcabf2c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11e8fcabf2c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11e8fcabf2c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11e8fcabf2c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11e8fcabf2c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11e8fcabf2c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11e8fcabf2c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11e8fcabf2c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11e8fcabf2c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11e8fcabf2c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11e8fcabf2c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11e8fcabf2c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11e8fcabf2c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11e8fcabf2c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11e8fcabf2c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1e8fcabf2c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11e8fcabf2c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11e8fcabf2c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11e8fcabf2c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improves OOD detection and cross-domain generalization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without degrading classification accuracy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1e8fcabf2c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1e8fcabf2c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1ea93dd366_3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11ea93dd366_3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11ea93dd366_4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11ea93dd366_4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3.png"/><Relationship Id="rId4" Type="http://schemas.openxmlformats.org/officeDocument/2006/relationships/image" Target="../media/image56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09600" y="400050"/>
            <a:ext cx="8001000" cy="1593056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2"/>
          <p:cNvSpPr txBox="1"/>
          <p:nvPr>
            <p:ph idx="1" type="subTitle"/>
          </p:nvPr>
        </p:nvSpPr>
        <p:spPr>
          <a:xfrm>
            <a:off x="1905000" y="2171700"/>
            <a:ext cx="5334000" cy="80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" name="Google Shape;21;p2"/>
          <p:cNvSpPr txBox="1"/>
          <p:nvPr>
            <p:ph type="ctrTitle"/>
          </p:nvPr>
        </p:nvSpPr>
        <p:spPr>
          <a:xfrm>
            <a:off x="685800" y="800100"/>
            <a:ext cx="7772400" cy="1085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5EF6"/>
              </a:buClr>
              <a:buSzPts val="4000"/>
              <a:buFont typeface="Open Sans"/>
              <a:buNone/>
              <a:defRPr b="0" sz="4000">
                <a:solidFill>
                  <a:srgbClr val="005EF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2" name="Google Shape;22;p2"/>
          <p:cNvSpPr txBox="1"/>
          <p:nvPr>
            <p:ph idx="2" type="subTitle"/>
          </p:nvPr>
        </p:nvSpPr>
        <p:spPr>
          <a:xfrm>
            <a:off x="1524000" y="3543300"/>
            <a:ext cx="6019800" cy="57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3" name="Google Shape;23;p2"/>
          <p:cNvSpPr txBox="1"/>
          <p:nvPr>
            <p:ph idx="3" type="subTitle"/>
          </p:nvPr>
        </p:nvSpPr>
        <p:spPr>
          <a:xfrm>
            <a:off x="2133600" y="3028950"/>
            <a:ext cx="48768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600"/>
              </a:spcBef>
              <a:spcAft>
                <a:spcPts val="0"/>
              </a:spcAft>
              <a:buNone/>
              <a:defRPr sz="1800"/>
            </a:lvl1pPr>
            <a:lvl2pPr lvl="1" rtl="0" algn="ctr">
              <a:spcBef>
                <a:spcPts val="60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60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60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60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60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60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600"/>
              </a:spcBef>
              <a:spcAft>
                <a:spcPts val="0"/>
              </a:spcAft>
              <a:buNone/>
              <a:defRPr/>
            </a:lvl8pPr>
            <a:lvl9pPr lvl="8" algn="ctr">
              <a:spcBef>
                <a:spcPts val="60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" name="Google Shape;24;p2"/>
          <p:cNvSpPr txBox="1"/>
          <p:nvPr>
            <p:ph idx="12" type="sldNum"/>
          </p:nvPr>
        </p:nvSpPr>
        <p:spPr>
          <a:xfrm>
            <a:off x="8671500" y="4978575"/>
            <a:ext cx="472500" cy="16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sz="1100">
                <a:solidFill>
                  <a:srgbClr val="98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ctr">
              <a:buNone/>
              <a:defRPr sz="1100">
                <a:solidFill>
                  <a:srgbClr val="98000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ctr">
              <a:buNone/>
              <a:defRPr sz="1100">
                <a:solidFill>
                  <a:srgbClr val="98000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ctr">
              <a:buNone/>
              <a:defRPr sz="1100">
                <a:solidFill>
                  <a:srgbClr val="98000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ctr">
              <a:buNone/>
              <a:defRPr sz="1100">
                <a:solidFill>
                  <a:srgbClr val="98000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ctr">
              <a:buNone/>
              <a:defRPr sz="1100">
                <a:solidFill>
                  <a:srgbClr val="98000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ctr">
              <a:buNone/>
              <a:defRPr sz="1100">
                <a:solidFill>
                  <a:srgbClr val="98000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ctr">
              <a:buNone/>
              <a:defRPr sz="1100">
                <a:solidFill>
                  <a:srgbClr val="98000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ctr">
              <a:buNone/>
              <a:defRPr sz="1100">
                <a:solidFill>
                  <a:srgbClr val="98000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1"/>
          <p:cNvSpPr txBox="1"/>
          <p:nvPr>
            <p:ph type="title"/>
          </p:nvPr>
        </p:nvSpPr>
        <p:spPr>
          <a:xfrm>
            <a:off x="457200" y="171450"/>
            <a:ext cx="8229600" cy="74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rgbClr val="005EF6"/>
              </a:buClr>
              <a:buSzPts val="3600"/>
              <a:buNone/>
              <a:defRPr i="0" sz="4000" u="none" cap="none" strike="noStrike">
                <a:solidFill>
                  <a:srgbClr val="005EF6"/>
                </a:solidFill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0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0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0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0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0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0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0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0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11"/>
          <p:cNvSpPr txBox="1"/>
          <p:nvPr>
            <p:ph idx="1" type="body"/>
          </p:nvPr>
        </p:nvSpPr>
        <p:spPr>
          <a:xfrm>
            <a:off x="457200" y="1143000"/>
            <a:ext cx="8229600" cy="32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>
            <a:lvl1pPr indent="-4826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4000"/>
              <a:buChar char="•"/>
              <a:defRPr i="0" sz="3200" u="none" cap="none" strike="noStrike">
                <a:solidFill>
                  <a:schemeClr val="dk1"/>
                </a:solidFill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800"/>
              <a:buChar char="▪"/>
              <a:defRPr i="0" sz="2800" u="none" cap="none" strike="noStrike">
                <a:solidFill>
                  <a:schemeClr val="dk1"/>
                </a:solidFill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o"/>
              <a:defRPr i="0" sz="2400" u="none" cap="none" strike="noStrike">
                <a:solidFill>
                  <a:schemeClr val="dk1"/>
                </a:solidFill>
              </a:defRPr>
            </a:lvl3pPr>
            <a:lvl4pPr indent="-31115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300"/>
              <a:buChar char="●"/>
              <a:defRPr i="0" sz="2000" u="none" cap="none" strike="noStrike">
                <a:solidFill>
                  <a:schemeClr val="dk1"/>
                </a:solidFill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i="0" sz="2000" u="none" cap="none" strike="noStrike">
                <a:solidFill>
                  <a:schemeClr val="dk1"/>
                </a:solidFill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2" name="Google Shape;62;p11"/>
          <p:cNvSpPr txBox="1"/>
          <p:nvPr>
            <p:ph idx="11" type="ftr"/>
          </p:nvPr>
        </p:nvSpPr>
        <p:spPr>
          <a:xfrm>
            <a:off x="457200" y="4914900"/>
            <a:ext cx="82296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1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1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1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1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1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1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1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1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3" name="Google Shape;63;p1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2">
  <p:cSld name="TITLE_2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66" name="Google Shape;66;p1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7" name="Google Shape;6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70" name="Google Shape;70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3">
  <p:cSld name="TITLE_3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73" name="Google Shape;73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74" name="Google Shape;74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4">
  <p:cSld name="TITLE_4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/>
          <p:nvPr>
            <p:ph type="ctrTitle"/>
          </p:nvPr>
        </p:nvSpPr>
        <p:spPr>
          <a:xfrm>
            <a:off x="457200" y="563760"/>
            <a:ext cx="8229600" cy="300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77" name="Google Shape;77;p15"/>
          <p:cNvSpPr txBox="1"/>
          <p:nvPr>
            <p:ph idx="1" type="subTitle"/>
          </p:nvPr>
        </p:nvSpPr>
        <p:spPr>
          <a:xfrm>
            <a:off x="457200" y="3716392"/>
            <a:ext cx="8229600" cy="123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9pPr>
          </a:lstStyle>
          <a:p/>
        </p:txBody>
      </p:sp>
      <p:cxnSp>
        <p:nvCxnSpPr>
          <p:cNvPr id="78" name="Google Shape;78;p15"/>
          <p:cNvCxnSpPr/>
          <p:nvPr/>
        </p:nvCxnSpPr>
        <p:spPr>
          <a:xfrm>
            <a:off x="457200" y="411480"/>
            <a:ext cx="8229600" cy="0"/>
          </a:xfrm>
          <a:prstGeom prst="straightConnector1">
            <a:avLst/>
          </a:prstGeom>
          <a:noFill/>
          <a:ln cap="flat" cmpd="sng" w="571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9" name="Google Shape;79;p15"/>
          <p:cNvCxnSpPr/>
          <p:nvPr/>
        </p:nvCxnSpPr>
        <p:spPr>
          <a:xfrm>
            <a:off x="457200" y="3633383"/>
            <a:ext cx="8229600" cy="0"/>
          </a:xfrm>
          <a:prstGeom prst="straightConnector1">
            <a:avLst/>
          </a:prstGeom>
          <a:noFill/>
          <a:ln cap="flat" cmpd="sng" w="571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5">
  <p:cSld name="TITLE_5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/>
          <p:nvPr>
            <p:ph type="ctrTitle"/>
          </p:nvPr>
        </p:nvSpPr>
        <p:spPr>
          <a:xfrm>
            <a:off x="457200" y="563760"/>
            <a:ext cx="8229600" cy="300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82" name="Google Shape;82;p16"/>
          <p:cNvSpPr txBox="1"/>
          <p:nvPr>
            <p:ph idx="1" type="subTitle"/>
          </p:nvPr>
        </p:nvSpPr>
        <p:spPr>
          <a:xfrm>
            <a:off x="457200" y="3716392"/>
            <a:ext cx="8229600" cy="123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9pPr>
          </a:lstStyle>
          <a:p/>
        </p:txBody>
      </p:sp>
      <p:cxnSp>
        <p:nvCxnSpPr>
          <p:cNvPr id="83" name="Google Shape;83;p16"/>
          <p:cNvCxnSpPr/>
          <p:nvPr/>
        </p:nvCxnSpPr>
        <p:spPr>
          <a:xfrm>
            <a:off x="457200" y="411480"/>
            <a:ext cx="8229600" cy="0"/>
          </a:xfrm>
          <a:prstGeom prst="straightConnector1">
            <a:avLst/>
          </a:prstGeom>
          <a:noFill/>
          <a:ln cap="flat" cmpd="sng" w="571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4" name="Google Shape;84;p16"/>
          <p:cNvCxnSpPr/>
          <p:nvPr/>
        </p:nvCxnSpPr>
        <p:spPr>
          <a:xfrm>
            <a:off x="457200" y="3633383"/>
            <a:ext cx="8229600" cy="0"/>
          </a:xfrm>
          <a:prstGeom prst="straightConnector1">
            <a:avLst/>
          </a:prstGeom>
          <a:noFill/>
          <a:ln cap="flat" cmpd="sng" w="571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6">
  <p:cSld name="TITLE_6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/>
          <p:nvPr>
            <p:ph type="ctrTitle"/>
          </p:nvPr>
        </p:nvSpPr>
        <p:spPr>
          <a:xfrm>
            <a:off x="457200" y="563760"/>
            <a:ext cx="8229600" cy="300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87" name="Google Shape;87;p17"/>
          <p:cNvSpPr txBox="1"/>
          <p:nvPr>
            <p:ph idx="1" type="subTitle"/>
          </p:nvPr>
        </p:nvSpPr>
        <p:spPr>
          <a:xfrm>
            <a:off x="457200" y="3716392"/>
            <a:ext cx="8229600" cy="123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9pPr>
          </a:lstStyle>
          <a:p/>
        </p:txBody>
      </p:sp>
      <p:cxnSp>
        <p:nvCxnSpPr>
          <p:cNvPr id="88" name="Google Shape;88;p17"/>
          <p:cNvCxnSpPr/>
          <p:nvPr/>
        </p:nvCxnSpPr>
        <p:spPr>
          <a:xfrm>
            <a:off x="457200" y="411480"/>
            <a:ext cx="8229600" cy="0"/>
          </a:xfrm>
          <a:prstGeom prst="straightConnector1">
            <a:avLst/>
          </a:prstGeom>
          <a:noFill/>
          <a:ln cap="flat" cmpd="sng" w="571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9" name="Google Shape;89;p17"/>
          <p:cNvCxnSpPr/>
          <p:nvPr/>
        </p:nvCxnSpPr>
        <p:spPr>
          <a:xfrm>
            <a:off x="457200" y="3633383"/>
            <a:ext cx="8229600" cy="0"/>
          </a:xfrm>
          <a:prstGeom prst="straightConnector1">
            <a:avLst/>
          </a:prstGeom>
          <a:noFill/>
          <a:ln cap="flat" cmpd="sng" w="571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7">
  <p:cSld name="TITLE_7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92" name="Google Shape;92;p1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93" name="Google Shape;93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Bullets-Azure">
  <p:cSld name="Title &amp; Bullets-Azure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9"/>
          <p:cNvSpPr txBox="1"/>
          <p:nvPr>
            <p:ph type="title"/>
          </p:nvPr>
        </p:nvSpPr>
        <p:spPr>
          <a:xfrm>
            <a:off x="452438" y="404813"/>
            <a:ext cx="8239200" cy="5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rm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Kanit Medium"/>
              <a:buNone/>
              <a:defRPr sz="2600">
                <a:solidFill>
                  <a:srgbClr val="000000"/>
                </a:solidFill>
                <a:latin typeface="Kanit Medium"/>
                <a:ea typeface="Kanit Medium"/>
                <a:cs typeface="Kanit Medium"/>
                <a:sym typeface="Kanit Medium"/>
              </a:defRPr>
            </a:lvl1pPr>
            <a:lvl2pPr lvl="1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None/>
              <a:defRPr/>
            </a:lvl2pPr>
            <a:lvl3pPr lvl="2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None/>
              <a:defRPr/>
            </a:lvl3pPr>
            <a:lvl4pPr lvl="3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None/>
              <a:defRPr/>
            </a:lvl4pPr>
            <a:lvl5pPr lvl="4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None/>
              <a:defRPr/>
            </a:lvl5pPr>
            <a:lvl6pPr lvl="5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None/>
              <a:defRPr/>
            </a:lvl6pPr>
            <a:lvl7pPr lvl="6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None/>
              <a:defRPr/>
            </a:lvl7pPr>
            <a:lvl8pPr lvl="7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None/>
              <a:defRPr/>
            </a:lvl8pPr>
            <a:lvl9pPr lvl="8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None/>
              <a:defRPr/>
            </a:lvl9pPr>
          </a:lstStyle>
          <a:p/>
        </p:txBody>
      </p:sp>
      <p:sp>
        <p:nvSpPr>
          <p:cNvPr id="96" name="Google Shape;96;p19"/>
          <p:cNvSpPr txBox="1"/>
          <p:nvPr>
            <p:ph idx="1" type="body"/>
          </p:nvPr>
        </p:nvSpPr>
        <p:spPr>
          <a:xfrm>
            <a:off x="452438" y="889861"/>
            <a:ext cx="8239200" cy="3507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rmAutofit/>
          </a:bodyPr>
          <a:lstStyle>
            <a:lvl1pPr indent="-22860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1700"/>
              <a:buFont typeface="Kanit"/>
              <a:buNone/>
              <a:defRPr sz="1700">
                <a:solidFill>
                  <a:srgbClr val="929292"/>
                </a:solidFill>
                <a:latin typeface="Kanit"/>
                <a:ea typeface="Kanit"/>
                <a:cs typeface="Kanit"/>
                <a:sym typeface="Kanit"/>
              </a:defRPr>
            </a:lvl1pPr>
            <a:lvl2pPr indent="-2794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Char char="○"/>
              <a:defRPr/>
            </a:lvl2pPr>
            <a:lvl3pPr indent="-279400" lvl="2" marL="1371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3pPr>
            <a:lvl4pPr indent="-279400" lvl="3" marL="1828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Char char="●"/>
              <a:defRPr/>
            </a:lvl4pPr>
            <a:lvl5pPr indent="-279400" lvl="4" marL="22860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Char char="○"/>
              <a:defRPr/>
            </a:lvl5pPr>
            <a:lvl6pPr indent="-279400" lvl="5" marL="2743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6pPr>
            <a:lvl7pPr indent="-279400" lvl="6" marL="3200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Char char="●"/>
              <a:defRPr/>
            </a:lvl7pPr>
            <a:lvl8pPr indent="-279400" lvl="7" marL="3657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Char char="○"/>
              <a:defRPr/>
            </a:lvl8pPr>
            <a:lvl9pPr indent="-279400" lvl="8" marL="4114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9pPr>
          </a:lstStyle>
          <a:p/>
        </p:txBody>
      </p:sp>
      <p:sp>
        <p:nvSpPr>
          <p:cNvPr id="97" name="Google Shape;97;p19"/>
          <p:cNvSpPr txBox="1"/>
          <p:nvPr>
            <p:ph idx="2" type="body"/>
          </p:nvPr>
        </p:nvSpPr>
        <p:spPr>
          <a:xfrm>
            <a:off x="1253765" y="1591353"/>
            <a:ext cx="6636600" cy="30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rmAutofit/>
          </a:bodyPr>
          <a:lstStyle>
            <a:lvl1pPr indent="-2476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Char char="•"/>
              <a:defRPr/>
            </a:lvl1pPr>
            <a:lvl2pPr indent="-24765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Char char="•"/>
              <a:defRPr/>
            </a:lvl2pPr>
            <a:lvl3pPr indent="-247650" lvl="2" marL="1371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Char char="•"/>
              <a:defRPr/>
            </a:lvl3pPr>
            <a:lvl4pPr indent="-247650" lvl="3" marL="1828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Char char="•"/>
              <a:defRPr/>
            </a:lvl4pPr>
            <a:lvl5pPr indent="-247650" lvl="4" marL="22860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Char char="•"/>
              <a:defRPr/>
            </a:lvl5pPr>
            <a:lvl6pPr indent="-279400" lvl="5" marL="2743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6pPr>
            <a:lvl7pPr indent="-279400" lvl="6" marL="3200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Char char="●"/>
              <a:defRPr/>
            </a:lvl7pPr>
            <a:lvl8pPr indent="-279400" lvl="7" marL="3657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Char char="○"/>
              <a:defRPr/>
            </a:lvl8pPr>
            <a:lvl9pPr indent="-279400" lvl="8" marL="4114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9pPr>
          </a:lstStyle>
          <a:p/>
        </p:txBody>
      </p:sp>
      <p:pic>
        <p:nvPicPr>
          <p:cNvPr descr="Image" id="98" name="Google Shape;98;p19"/>
          <p:cNvPicPr preferRelativeResize="0"/>
          <p:nvPr/>
        </p:nvPicPr>
        <p:blipFill rotWithShape="1">
          <a:blip r:embed="rId2">
            <a:alphaModFix amt="31640"/>
          </a:blip>
          <a:srcRect b="63719" l="43029" r="0" t="0"/>
          <a:stretch/>
        </p:blipFill>
        <p:spPr>
          <a:xfrm>
            <a:off x="-31956" y="3564209"/>
            <a:ext cx="2188254" cy="16091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99" name="Google Shape;99;p19"/>
          <p:cNvPicPr preferRelativeResize="0"/>
          <p:nvPr/>
        </p:nvPicPr>
        <p:blipFill rotWithShape="1">
          <a:blip r:embed="rId3">
            <a:alphaModFix/>
          </a:blip>
          <a:srcRect b="65321" l="43181" r="0" t="3970"/>
          <a:stretch/>
        </p:blipFill>
        <p:spPr>
          <a:xfrm>
            <a:off x="-5287" y="3953961"/>
            <a:ext cx="1984825" cy="120983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00" name="Google Shape;100;p19"/>
          <p:cNvPicPr preferRelativeResize="0"/>
          <p:nvPr/>
        </p:nvPicPr>
        <p:blipFill rotWithShape="1">
          <a:blip r:embed="rId4">
            <a:alphaModFix amt="26710"/>
          </a:blip>
          <a:srcRect b="0" l="8583" r="20770" t="24590"/>
          <a:stretch/>
        </p:blipFill>
        <p:spPr>
          <a:xfrm rot="2106625">
            <a:off x="5075670" y="-731840"/>
            <a:ext cx="4951553" cy="3616671"/>
          </a:xfrm>
          <a:custGeom>
            <a:rect b="b" l="l" r="r" t="t"/>
            <a:pathLst>
              <a:path extrusionOk="0" h="21600" w="21600">
                <a:moveTo>
                  <a:pt x="0" y="13314"/>
                </a:moveTo>
                <a:lnTo>
                  <a:pt x="4255" y="21599"/>
                </a:lnTo>
                <a:lnTo>
                  <a:pt x="14874" y="21600"/>
                </a:lnTo>
                <a:lnTo>
                  <a:pt x="21600" y="15126"/>
                </a:lnTo>
                <a:lnTo>
                  <a:pt x="13832" y="0"/>
                </a:lnTo>
                <a:lnTo>
                  <a:pt x="0" y="13314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101" name="Google Shape;101;p19"/>
          <p:cNvSpPr txBox="1"/>
          <p:nvPr>
            <p:ph idx="12" type="sldNum"/>
          </p:nvPr>
        </p:nvSpPr>
        <p:spPr>
          <a:xfrm>
            <a:off x="4500562" y="4905375"/>
            <a:ext cx="1383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spAutoFit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>
                <a:solidFill>
                  <a:srgbClr val="000000"/>
                </a:solidFill>
              </a:defRPr>
            </a:lvl1pPr>
            <a:lvl2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>
                <a:solidFill>
                  <a:srgbClr val="000000"/>
                </a:solidFill>
              </a:defRPr>
            </a:lvl2pPr>
            <a:lvl3pPr indent="0" lvl="2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>
                <a:solidFill>
                  <a:srgbClr val="000000"/>
                </a:solidFill>
              </a:defRPr>
            </a:lvl3pPr>
            <a:lvl4pPr indent="0" lvl="3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>
                <a:solidFill>
                  <a:srgbClr val="000000"/>
                </a:solidFill>
              </a:defRPr>
            </a:lvl4pPr>
            <a:lvl5pPr indent="0" lvl="4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>
                <a:solidFill>
                  <a:srgbClr val="000000"/>
                </a:solidFill>
              </a:defRPr>
            </a:lvl5pPr>
            <a:lvl6pPr indent="0" lvl="5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>
                <a:solidFill>
                  <a:srgbClr val="000000"/>
                </a:solidFill>
              </a:defRPr>
            </a:lvl6pPr>
            <a:lvl7pPr indent="0" lvl="6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>
                <a:solidFill>
                  <a:srgbClr val="000000"/>
                </a:solidFill>
              </a:defRPr>
            </a:lvl7pPr>
            <a:lvl8pPr indent="0" lvl="7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>
                <a:solidFill>
                  <a:srgbClr val="000000"/>
                </a:solidFill>
              </a:defRPr>
            </a:lvl8pPr>
            <a:lvl9pPr indent="0" lvl="8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>
                <a:solidFill>
                  <a:srgbClr val="000000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b="0" i="0" sz="7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8">
  <p:cSld name="TITLE_8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4" name="Google Shape;104;p2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05" name="Google Shape;105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"/>
          <p:cNvSpPr/>
          <p:nvPr/>
        </p:nvSpPr>
        <p:spPr>
          <a:xfrm>
            <a:off x="0" y="228600"/>
            <a:ext cx="9144000" cy="742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3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5EF6"/>
              </a:buClr>
              <a:buSzPts val="3600"/>
              <a:buNone/>
              <a:defRPr>
                <a:solidFill>
                  <a:srgbClr val="005EF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" name="Google Shape;28;p3"/>
          <p:cNvSpPr txBox="1"/>
          <p:nvPr>
            <p:ph idx="1" type="body"/>
          </p:nvPr>
        </p:nvSpPr>
        <p:spPr>
          <a:xfrm>
            <a:off x="228600" y="1085850"/>
            <a:ext cx="8763000" cy="34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93700" lvl="0" marL="457200">
              <a:spcBef>
                <a:spcPts val="600"/>
              </a:spcBef>
              <a:spcAft>
                <a:spcPts val="0"/>
              </a:spcAft>
              <a:buSzPts val="2600"/>
              <a:buChar char="●"/>
              <a:defRPr sz="2600"/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9" name="Google Shape;29;p3"/>
          <p:cNvSpPr txBox="1"/>
          <p:nvPr>
            <p:ph idx="12" type="sldNum"/>
          </p:nvPr>
        </p:nvSpPr>
        <p:spPr>
          <a:xfrm>
            <a:off x="8671500" y="4978575"/>
            <a:ext cx="472500" cy="16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1"/>
          <p:cNvSpPr txBox="1"/>
          <p:nvPr>
            <p:ph idx="12" type="sldNum"/>
          </p:nvPr>
        </p:nvSpPr>
        <p:spPr>
          <a:xfrm>
            <a:off x="8671500" y="4978575"/>
            <a:ext cx="472500" cy="16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8" name="Google Shape;108;p21"/>
          <p:cNvSpPr/>
          <p:nvPr/>
        </p:nvSpPr>
        <p:spPr>
          <a:xfrm>
            <a:off x="0" y="228600"/>
            <a:ext cx="9144000" cy="742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21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5EF6"/>
              </a:buClr>
              <a:buSzPts val="3600"/>
              <a:buNone/>
              <a:defRPr>
                <a:solidFill>
                  <a:srgbClr val="005EF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10" name="Google Shape;110;p21"/>
          <p:cNvSpPr txBox="1"/>
          <p:nvPr>
            <p:ph idx="1" type="body"/>
          </p:nvPr>
        </p:nvSpPr>
        <p:spPr>
          <a:xfrm>
            <a:off x="228600" y="1085850"/>
            <a:ext cx="4059900" cy="34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93700" lvl="0" marL="457200" rtl="0">
              <a:spcBef>
                <a:spcPts val="600"/>
              </a:spcBef>
              <a:spcAft>
                <a:spcPts val="0"/>
              </a:spcAft>
              <a:buSzPts val="2600"/>
              <a:buChar char="●"/>
              <a:defRPr sz="2600"/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111" name="Google Shape;111;p21"/>
          <p:cNvSpPr txBox="1"/>
          <p:nvPr>
            <p:ph idx="2" type="body"/>
          </p:nvPr>
        </p:nvSpPr>
        <p:spPr>
          <a:xfrm>
            <a:off x="4648200" y="1085850"/>
            <a:ext cx="4059900" cy="34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93700" lvl="0" marL="457200" rtl="0">
              <a:spcBef>
                <a:spcPts val="600"/>
              </a:spcBef>
              <a:spcAft>
                <a:spcPts val="0"/>
              </a:spcAft>
              <a:buSzPts val="2600"/>
              <a:buChar char="●"/>
              <a:defRPr sz="2600"/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112" name="Google Shape;112;p21"/>
          <p:cNvSpPr txBox="1"/>
          <p:nvPr>
            <p:ph idx="3" type="subTitle"/>
          </p:nvPr>
        </p:nvSpPr>
        <p:spPr>
          <a:xfrm>
            <a:off x="0" y="0"/>
            <a:ext cx="4572000" cy="19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60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1pPr>
            <a:lvl2pPr lvl="1" rtl="0" algn="r">
              <a:spcBef>
                <a:spcPts val="60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60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60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60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60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60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60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60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Centered">
  <p:cSld name="TITLE_AND_BODY_1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4"/>
          <p:cNvSpPr/>
          <p:nvPr/>
        </p:nvSpPr>
        <p:spPr>
          <a:xfrm>
            <a:off x="0" y="228600"/>
            <a:ext cx="9144000" cy="742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4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5EF6"/>
              </a:buClr>
              <a:buSzPts val="3600"/>
              <a:buNone/>
              <a:defRPr>
                <a:solidFill>
                  <a:srgbClr val="005EF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3" name="Google Shape;33;p4"/>
          <p:cNvSpPr txBox="1"/>
          <p:nvPr>
            <p:ph idx="1" type="body"/>
          </p:nvPr>
        </p:nvSpPr>
        <p:spPr>
          <a:xfrm>
            <a:off x="228600" y="971550"/>
            <a:ext cx="8763000" cy="346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93700" lvl="0" marL="457200" rtl="0">
              <a:spcBef>
                <a:spcPts val="600"/>
              </a:spcBef>
              <a:spcAft>
                <a:spcPts val="0"/>
              </a:spcAft>
              <a:buSzPts val="2600"/>
              <a:buChar char="●"/>
              <a:defRPr sz="2600"/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4" name="Google Shape;34;p4"/>
          <p:cNvSpPr txBox="1"/>
          <p:nvPr>
            <p:ph idx="12" type="sldNum"/>
          </p:nvPr>
        </p:nvSpPr>
        <p:spPr>
          <a:xfrm>
            <a:off x="8671500" y="4978575"/>
            <a:ext cx="472500" cy="16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5"/>
          <p:cNvSpPr txBox="1"/>
          <p:nvPr>
            <p:ph idx="12" type="sldNum"/>
          </p:nvPr>
        </p:nvSpPr>
        <p:spPr>
          <a:xfrm>
            <a:off x="8671500" y="4978575"/>
            <a:ext cx="472500" cy="16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" name="Google Shape;37;p5"/>
          <p:cNvSpPr/>
          <p:nvPr/>
        </p:nvSpPr>
        <p:spPr>
          <a:xfrm>
            <a:off x="0" y="228600"/>
            <a:ext cx="9144000" cy="742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5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5EF6"/>
              </a:buClr>
              <a:buSzPts val="3600"/>
              <a:buNone/>
              <a:defRPr>
                <a:solidFill>
                  <a:srgbClr val="005EF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" type="body"/>
          </p:nvPr>
        </p:nvSpPr>
        <p:spPr>
          <a:xfrm>
            <a:off x="228600" y="1085850"/>
            <a:ext cx="4059900" cy="34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93700" lvl="0" marL="457200" rtl="0">
              <a:spcBef>
                <a:spcPts val="600"/>
              </a:spcBef>
              <a:spcAft>
                <a:spcPts val="0"/>
              </a:spcAft>
              <a:buSzPts val="2600"/>
              <a:buChar char="●"/>
              <a:defRPr sz="2600"/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40" name="Google Shape;40;p5"/>
          <p:cNvSpPr txBox="1"/>
          <p:nvPr>
            <p:ph idx="2" type="body"/>
          </p:nvPr>
        </p:nvSpPr>
        <p:spPr>
          <a:xfrm>
            <a:off x="4648200" y="1085850"/>
            <a:ext cx="4059900" cy="34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93700" lvl="0" marL="457200" rtl="0">
              <a:spcBef>
                <a:spcPts val="600"/>
              </a:spcBef>
              <a:spcAft>
                <a:spcPts val="0"/>
              </a:spcAft>
              <a:buSzPts val="2600"/>
              <a:buChar char="●"/>
              <a:defRPr sz="2600"/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6"/>
          <p:cNvSpPr txBox="1"/>
          <p:nvPr>
            <p:ph idx="12" type="sldNum"/>
          </p:nvPr>
        </p:nvSpPr>
        <p:spPr>
          <a:xfrm>
            <a:off x="8671500" y="4978575"/>
            <a:ext cx="472500" cy="16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3" name="Google Shape;43;p6"/>
          <p:cNvSpPr/>
          <p:nvPr/>
        </p:nvSpPr>
        <p:spPr>
          <a:xfrm>
            <a:off x="0" y="228600"/>
            <a:ext cx="9144000" cy="742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6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5EF6"/>
              </a:buClr>
              <a:buSzPts val="3600"/>
              <a:buNone/>
              <a:defRPr>
                <a:solidFill>
                  <a:srgbClr val="005EF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47" name="Google Shape;47;p7"/>
          <p:cNvSpPr txBox="1"/>
          <p:nvPr>
            <p:ph idx="12" type="sldNum"/>
          </p:nvPr>
        </p:nvSpPr>
        <p:spPr>
          <a:xfrm>
            <a:off x="8671500" y="4978575"/>
            <a:ext cx="472500" cy="16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8" name="Google Shape;48;p7"/>
          <p:cNvSpPr txBox="1"/>
          <p:nvPr>
            <p:ph idx="2" type="subTitle"/>
          </p:nvPr>
        </p:nvSpPr>
        <p:spPr>
          <a:xfrm>
            <a:off x="0" y="0"/>
            <a:ext cx="4572000" cy="19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60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1pPr>
            <a:lvl2pPr lvl="1" rtl="0" algn="r">
              <a:spcBef>
                <a:spcPts val="60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60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60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60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60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60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60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60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/>
          <p:nvPr>
            <p:ph idx="12" type="sldNum"/>
          </p:nvPr>
        </p:nvSpPr>
        <p:spPr>
          <a:xfrm>
            <a:off x="8671500" y="4978575"/>
            <a:ext cx="472500" cy="16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1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3" name="Google Shape;53;p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4" name="Google Shape;54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">
  <p:cSld name="TITLE_AND_BODY_2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5EF6"/>
              </a:buClr>
              <a:buSzPts val="3600"/>
              <a:buNone/>
              <a:defRPr>
                <a:solidFill>
                  <a:srgbClr val="005EF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57" name="Google Shape;57;p1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rtl="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58" name="Google Shape;58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10.xml"/><Relationship Id="rId22" Type="http://schemas.openxmlformats.org/officeDocument/2006/relationships/theme" Target="../theme/theme1.xml"/><Relationship Id="rId10" Type="http://schemas.openxmlformats.org/officeDocument/2006/relationships/slideLayout" Target="../slideLayouts/slideLayout9.xml"/><Relationship Id="rId21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19" Type="http://schemas.openxmlformats.org/officeDocument/2006/relationships/slideLayout" Target="../slideLayouts/slideLayout18.xml"/><Relationship Id="rId6" Type="http://schemas.openxmlformats.org/officeDocument/2006/relationships/slideLayout" Target="../slideLayouts/slideLayout5.xml"/><Relationship Id="rId18" Type="http://schemas.openxmlformats.org/officeDocument/2006/relationships/slideLayout" Target="../slideLayouts/slideLayout17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pen Sans"/>
              <a:buChar char="●"/>
              <a:defRPr sz="3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Char char="○"/>
              <a:def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Char char="■"/>
              <a:def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○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■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○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■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/>
          <p:nvPr/>
        </p:nvSpPr>
        <p:spPr>
          <a:xfrm>
            <a:off x="0" y="0"/>
            <a:ext cx="4572000" cy="228600"/>
          </a:xfrm>
          <a:prstGeom prst="rect">
            <a:avLst/>
          </a:prstGeom>
          <a:solidFill>
            <a:srgbClr val="005E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Natural Language Processing</a:t>
            </a:r>
            <a:endParaRPr sz="11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" name="Google Shape;9;p1"/>
          <p:cNvSpPr/>
          <p:nvPr/>
        </p:nvSpPr>
        <p:spPr>
          <a:xfrm>
            <a:off x="4572000" y="0"/>
            <a:ext cx="4572000" cy="2286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5EF6"/>
                </a:solidFill>
              </a:rPr>
              <a:t>Recent Trend in NLP</a:t>
            </a:r>
            <a:endParaRPr sz="1100">
              <a:solidFill>
                <a:srgbClr val="005EF6"/>
              </a:solidFill>
            </a:endParaRPr>
          </a:p>
        </p:txBody>
      </p:sp>
      <p:sp>
        <p:nvSpPr>
          <p:cNvPr id="10" name="Google Shape;10;p1"/>
          <p:cNvSpPr/>
          <p:nvPr/>
        </p:nvSpPr>
        <p:spPr>
          <a:xfrm>
            <a:off x="0" y="4972050"/>
            <a:ext cx="3048000" cy="171600"/>
          </a:xfrm>
          <a:prstGeom prst="rect">
            <a:avLst/>
          </a:prstGeom>
          <a:solidFill>
            <a:srgbClr val="98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1"/>
          <p:cNvSpPr/>
          <p:nvPr/>
        </p:nvSpPr>
        <p:spPr>
          <a:xfrm>
            <a:off x="3048000" y="4972050"/>
            <a:ext cx="3048000" cy="1716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1"/>
          <p:cNvSpPr/>
          <p:nvPr/>
        </p:nvSpPr>
        <p:spPr>
          <a:xfrm>
            <a:off x="6096000" y="4972050"/>
            <a:ext cx="3048000" cy="1716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1"/>
          <p:cNvSpPr txBox="1"/>
          <p:nvPr>
            <p:ph idx="12" type="sldNum"/>
          </p:nvPr>
        </p:nvSpPr>
        <p:spPr>
          <a:xfrm>
            <a:off x="8671500" y="4978575"/>
            <a:ext cx="472500" cy="16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buNone/>
              <a:defRPr sz="1100">
                <a:solidFill>
                  <a:srgbClr val="005EF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buNone/>
              <a:defRPr sz="1100">
                <a:solidFill>
                  <a:srgbClr val="005EF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>
              <a:buNone/>
              <a:defRPr sz="1100">
                <a:solidFill>
                  <a:srgbClr val="005EF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>
              <a:buNone/>
              <a:defRPr sz="1100">
                <a:solidFill>
                  <a:srgbClr val="005EF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>
              <a:buNone/>
              <a:defRPr sz="1100">
                <a:solidFill>
                  <a:srgbClr val="005EF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>
              <a:buNone/>
              <a:defRPr sz="1100">
                <a:solidFill>
                  <a:srgbClr val="005EF6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>
              <a:buNone/>
              <a:defRPr sz="1100">
                <a:solidFill>
                  <a:srgbClr val="005EF6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>
              <a:buNone/>
              <a:defRPr sz="1100">
                <a:solidFill>
                  <a:srgbClr val="005EF6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>
              <a:buNone/>
              <a:defRPr sz="1100">
                <a:solidFill>
                  <a:srgbClr val="005EF6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" name="Google Shape;14;p1"/>
          <p:cNvSpPr txBox="1"/>
          <p:nvPr/>
        </p:nvSpPr>
        <p:spPr>
          <a:xfrm>
            <a:off x="6172200" y="4972050"/>
            <a:ext cx="25908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5EF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" name="Google Shape;15;p1"/>
          <p:cNvSpPr txBox="1"/>
          <p:nvPr/>
        </p:nvSpPr>
        <p:spPr>
          <a:xfrm>
            <a:off x="3048000" y="4972050"/>
            <a:ext cx="30480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5EF6"/>
                </a:solidFill>
                <a:latin typeface="Open Sans"/>
                <a:ea typeface="Open Sans"/>
                <a:cs typeface="Open Sans"/>
                <a:sym typeface="Open Sans"/>
              </a:rPr>
              <a:t>Chaklam Silpasuwanchai</a:t>
            </a:r>
            <a:endParaRPr sz="1100">
              <a:solidFill>
                <a:srgbClr val="005EF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" name="Google Shape;16;p1"/>
          <p:cNvSpPr txBox="1"/>
          <p:nvPr/>
        </p:nvSpPr>
        <p:spPr>
          <a:xfrm>
            <a:off x="0" y="4972050"/>
            <a:ext cx="3048000" cy="171600"/>
          </a:xfrm>
          <a:prstGeom prst="rect">
            <a:avLst/>
          </a:prstGeom>
          <a:solidFill>
            <a:srgbClr val="005E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Asian Institute of Technology</a:t>
            </a:r>
            <a:endParaRPr sz="11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7" name="Google Shape;17;p1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8555975" y="4459800"/>
            <a:ext cx="408975" cy="408975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Relationship Id="rId4" Type="http://schemas.openxmlformats.org/officeDocument/2006/relationships/image" Target="../media/image9.png"/><Relationship Id="rId5" Type="http://schemas.openxmlformats.org/officeDocument/2006/relationships/image" Target="../media/image12.png"/><Relationship Id="rId6" Type="http://schemas.openxmlformats.org/officeDocument/2006/relationships/image" Target="../media/image6.png"/><Relationship Id="rId7" Type="http://schemas.openxmlformats.org/officeDocument/2006/relationships/image" Target="../media/image11.png"/><Relationship Id="rId8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5.png"/><Relationship Id="rId4" Type="http://schemas.openxmlformats.org/officeDocument/2006/relationships/image" Target="../media/image2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7.png"/><Relationship Id="rId4" Type="http://schemas.openxmlformats.org/officeDocument/2006/relationships/image" Target="../media/image23.png"/><Relationship Id="rId5" Type="http://schemas.openxmlformats.org/officeDocument/2006/relationships/image" Target="../media/image2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0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3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3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3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9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5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7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1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3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39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9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38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42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48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55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52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47.png"/><Relationship Id="rId4" Type="http://schemas.openxmlformats.org/officeDocument/2006/relationships/image" Target="../media/image53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50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45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4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5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300"/>
              <a:t>Recent Trend in NLP (by TA)</a:t>
            </a:r>
            <a:endParaRPr sz="4300"/>
          </a:p>
        </p:txBody>
      </p:sp>
      <p:sp>
        <p:nvSpPr>
          <p:cNvPr id="118" name="Google Shape;118;p2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Natural Language Processing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1"/>
          <p:cNvSpPr txBox="1"/>
          <p:nvPr>
            <p:ph type="title"/>
          </p:nvPr>
        </p:nvSpPr>
        <p:spPr>
          <a:xfrm>
            <a:off x="152400" y="270925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300"/>
              <a:t>Discriminative Nearest Neighbor Few-Shot Intent Detection</a:t>
            </a:r>
            <a:endParaRPr sz="2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by Transferring Natural Language Inference </a:t>
            </a:r>
            <a:endParaRPr/>
          </a:p>
        </p:txBody>
      </p:sp>
      <p:pic>
        <p:nvPicPr>
          <p:cNvPr id="172" name="Google Shape;17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5175" y="1218200"/>
            <a:ext cx="4273650" cy="3403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2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8" name="Google Shape;17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4725" y="1598123"/>
            <a:ext cx="7409301" cy="208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3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 knowledge</a:t>
            </a:r>
            <a:endParaRPr/>
          </a:p>
        </p:txBody>
      </p:sp>
      <p:pic>
        <p:nvPicPr>
          <p:cNvPr id="184" name="Google Shape;18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0525" y="1913947"/>
            <a:ext cx="2766975" cy="428375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33"/>
          <p:cNvSpPr txBox="1"/>
          <p:nvPr/>
        </p:nvSpPr>
        <p:spPr>
          <a:xfrm>
            <a:off x="6229475" y="2458500"/>
            <a:ext cx="196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C: Predefine class 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86" name="Google Shape;186;p33"/>
          <p:cNvPicPr preferRelativeResize="0"/>
          <p:nvPr/>
        </p:nvPicPr>
        <p:blipFill rotWithShape="1">
          <a:blip r:embed="rId4">
            <a:alphaModFix/>
          </a:blip>
          <a:srcRect b="0" l="0" r="0" t="10658"/>
          <a:stretch/>
        </p:blipFill>
        <p:spPr>
          <a:xfrm>
            <a:off x="941775" y="2458500"/>
            <a:ext cx="4708736" cy="400200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33"/>
          <p:cNvSpPr txBox="1"/>
          <p:nvPr/>
        </p:nvSpPr>
        <p:spPr>
          <a:xfrm>
            <a:off x="287750" y="1294150"/>
            <a:ext cx="51360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50">
                <a:solidFill>
                  <a:schemeClr val="dk1"/>
                </a:solidFill>
              </a:rPr>
              <a:t>2.1 Task: Few-Shot Intent Detection</a:t>
            </a:r>
            <a:endParaRPr/>
          </a:p>
        </p:txBody>
      </p:sp>
      <p:sp>
        <p:nvSpPr>
          <p:cNvPr id="188" name="Google Shape;188;p33"/>
          <p:cNvSpPr txBox="1"/>
          <p:nvPr/>
        </p:nvSpPr>
        <p:spPr>
          <a:xfrm>
            <a:off x="957150" y="3084200"/>
            <a:ext cx="7064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Any utterance can be OOS as long as does not fall into any N intent classes 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9" name="Google Shape;189;p33"/>
          <p:cNvSpPr txBox="1"/>
          <p:nvPr/>
        </p:nvSpPr>
        <p:spPr>
          <a:xfrm>
            <a:off x="957150" y="1778950"/>
            <a:ext cx="126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0" name="Google Shape;190;p33"/>
          <p:cNvSpPr txBox="1"/>
          <p:nvPr/>
        </p:nvSpPr>
        <p:spPr>
          <a:xfrm>
            <a:off x="419175" y="3538250"/>
            <a:ext cx="40185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50">
                <a:solidFill>
                  <a:schemeClr val="dk1"/>
                </a:solidFill>
              </a:rPr>
              <a:t>Balanced K-shot learning</a:t>
            </a:r>
            <a:endParaRPr/>
          </a:p>
        </p:txBody>
      </p:sp>
      <p:sp>
        <p:nvSpPr>
          <p:cNvPr id="191" name="Google Shape;191;p33"/>
          <p:cNvSpPr txBox="1"/>
          <p:nvPr/>
        </p:nvSpPr>
        <p:spPr>
          <a:xfrm>
            <a:off x="560750" y="4226275"/>
            <a:ext cx="222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2" name="Google Shape;192;p33"/>
          <p:cNvSpPr txBox="1"/>
          <p:nvPr/>
        </p:nvSpPr>
        <p:spPr>
          <a:xfrm>
            <a:off x="1160200" y="3980225"/>
            <a:ext cx="71835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-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Each class have K examples for each of N classes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-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Total sample = N * K  training examples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-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ej,i ∈ E, where E is the set of the examples ; </a:t>
            </a: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i-th training </a:t>
            </a:r>
            <a:r>
              <a:rPr b="1"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with</a:t>
            </a:r>
            <a:r>
              <a:rPr b="1"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j-th class Cj 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4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34"/>
          <p:cNvSpPr txBox="1"/>
          <p:nvPr>
            <p:ph idx="1" type="body"/>
          </p:nvPr>
        </p:nvSpPr>
        <p:spPr>
          <a:xfrm>
            <a:off x="228600" y="1085850"/>
            <a:ext cx="8763000" cy="34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950">
                <a:latin typeface="Arial"/>
                <a:ea typeface="Arial"/>
                <a:cs typeface="Arial"/>
                <a:sym typeface="Arial"/>
              </a:rPr>
              <a:t>2.2 Multi-Class Classification</a:t>
            </a:r>
            <a:endParaRPr sz="1950">
              <a:latin typeface="Arial"/>
              <a:ea typeface="Arial"/>
              <a:cs typeface="Arial"/>
              <a:sym typeface="Arial"/>
            </a:endParaRPr>
          </a:p>
          <a:p>
            <a:pPr indent="-352425" lvl="0" marL="457200" rtl="0" algn="l">
              <a:spcBef>
                <a:spcPts val="600"/>
              </a:spcBef>
              <a:spcAft>
                <a:spcPts val="0"/>
              </a:spcAft>
              <a:buSzPts val="1950"/>
              <a:buFont typeface="Arial"/>
              <a:buChar char="●"/>
            </a:pPr>
            <a:r>
              <a:rPr lang="en" sz="1950">
                <a:latin typeface="Arial"/>
                <a:ea typeface="Arial"/>
                <a:cs typeface="Arial"/>
                <a:sym typeface="Arial"/>
              </a:rPr>
              <a:t>The goal is to achieve high acc on intent classification and out-of-scope detection </a:t>
            </a:r>
            <a:endParaRPr sz="195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95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95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9" name="Google Shape;19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8825" y="2562188"/>
            <a:ext cx="2702775" cy="549725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34"/>
          <p:cNvSpPr txBox="1"/>
          <p:nvPr/>
        </p:nvSpPr>
        <p:spPr>
          <a:xfrm>
            <a:off x="928150" y="3171200"/>
            <a:ext cx="5539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d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 ~ 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dimensional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 vector correspond to  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special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 token [CLS]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p(c|u) = softmax(Wh + b)  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01" name="Google Shape;201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93600" y="3452575"/>
            <a:ext cx="878403" cy="26655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34"/>
          <p:cNvSpPr txBox="1"/>
          <p:nvPr/>
        </p:nvSpPr>
        <p:spPr>
          <a:xfrm>
            <a:off x="1602303" y="3786800"/>
            <a:ext cx="6915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Trained on cross entropy loss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At inference take P(c= Cj | u) largest value then output I(u) = Cj 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03" name="Google Shape;203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83475" y="3452575"/>
            <a:ext cx="1636617" cy="266550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34"/>
          <p:cNvSpPr txBox="1"/>
          <p:nvPr/>
        </p:nvSpPr>
        <p:spPr>
          <a:xfrm>
            <a:off x="1314875" y="4060650"/>
            <a:ext cx="100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05" name="Google Shape;205;p34"/>
          <p:cNvPicPr preferRelativeResize="0"/>
          <p:nvPr/>
        </p:nvPicPr>
        <p:blipFill rotWithShape="1">
          <a:blip r:embed="rId6">
            <a:alphaModFix/>
          </a:blip>
          <a:srcRect b="0" l="0" r="0" t="16978"/>
          <a:stretch/>
        </p:blipFill>
        <p:spPr>
          <a:xfrm>
            <a:off x="2134375" y="4402400"/>
            <a:ext cx="4101835" cy="26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659125" y="4402400"/>
            <a:ext cx="1254355" cy="26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3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216525" y="2236350"/>
            <a:ext cx="1673337" cy="266550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34"/>
          <p:cNvSpPr txBox="1"/>
          <p:nvPr/>
        </p:nvSpPr>
        <p:spPr>
          <a:xfrm>
            <a:off x="1818700" y="2179000"/>
            <a:ext cx="1339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Input format :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9" name="Google Shape;209;p34"/>
          <p:cNvSpPr txBox="1"/>
          <p:nvPr/>
        </p:nvSpPr>
        <p:spPr>
          <a:xfrm>
            <a:off x="995850" y="2675100"/>
            <a:ext cx="2411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Hidden representations: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5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35"/>
          <p:cNvSpPr txBox="1"/>
          <p:nvPr>
            <p:ph idx="1" type="body"/>
          </p:nvPr>
        </p:nvSpPr>
        <p:spPr>
          <a:xfrm>
            <a:off x="228600" y="1114850"/>
            <a:ext cx="8763000" cy="34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950">
                <a:latin typeface="Arial"/>
                <a:ea typeface="Arial"/>
                <a:cs typeface="Arial"/>
                <a:sym typeface="Arial"/>
              </a:rPr>
              <a:t>2.3 Nearest Neighbor Classification </a:t>
            </a:r>
            <a:endParaRPr sz="195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950">
                <a:latin typeface="Arial"/>
                <a:ea typeface="Arial"/>
                <a:cs typeface="Arial"/>
                <a:sym typeface="Arial"/>
              </a:rPr>
              <a:t>        Basic idea : to classify an input into the same class of most relevant training example </a:t>
            </a:r>
            <a:endParaRPr sz="195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95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6" name="Google Shape;21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9263" y="2285300"/>
            <a:ext cx="4448325" cy="952050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35"/>
          <p:cNvSpPr txBox="1"/>
          <p:nvPr/>
        </p:nvSpPr>
        <p:spPr>
          <a:xfrm>
            <a:off x="831475" y="3180825"/>
            <a:ext cx="6100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This function will return  intent (class) of training example ej,i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S is function estimate some relevance score 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If relevant score &gt; T then I(u) = OOS 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6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Propose Method look like </a:t>
            </a:r>
            <a:endParaRPr/>
          </a:p>
        </p:txBody>
      </p:sp>
      <p:sp>
        <p:nvSpPr>
          <p:cNvPr id="223" name="Google Shape;223;p36"/>
          <p:cNvSpPr txBox="1"/>
          <p:nvPr>
            <p:ph idx="1" type="body"/>
          </p:nvPr>
        </p:nvSpPr>
        <p:spPr>
          <a:xfrm>
            <a:off x="152400" y="1161700"/>
            <a:ext cx="8763000" cy="34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3. The main idea</a:t>
            </a:r>
            <a:endParaRPr sz="2200"/>
          </a:p>
          <a:p>
            <a:pPr indent="-368300" lvl="0" marL="457200" rtl="0" algn="l">
              <a:spcBef>
                <a:spcPts val="600"/>
              </a:spcBef>
              <a:spcAft>
                <a:spcPts val="0"/>
              </a:spcAft>
              <a:buSzPts val="2200"/>
              <a:buChar char="-"/>
            </a:pPr>
            <a:r>
              <a:rPr lang="en" sz="2200"/>
              <a:t>model inter-utterances relationship in their nearest neighbors classification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" sz="2200"/>
              <a:t>i/p -&gt; model -&gt; binary o/p 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-"/>
            </a:pPr>
            <a:r>
              <a:rPr lang="en" sz="2200"/>
              <a:t>Using pairwise example with seamless transfer of NLI</a:t>
            </a:r>
            <a:endParaRPr sz="2200"/>
          </a:p>
        </p:txBody>
      </p:sp>
      <p:pic>
        <p:nvPicPr>
          <p:cNvPr id="224" name="Google Shape;22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4398" y="3750800"/>
            <a:ext cx="4771400" cy="897200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36"/>
          <p:cNvSpPr txBox="1"/>
          <p:nvPr/>
        </p:nvSpPr>
        <p:spPr>
          <a:xfrm>
            <a:off x="647775" y="3258200"/>
            <a:ext cx="4771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3.1 Deep pairwise Matching function </a:t>
            </a:r>
            <a:endParaRPr sz="2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7"/>
          <p:cNvSpPr txBox="1"/>
          <p:nvPr>
            <p:ph type="title"/>
          </p:nvPr>
        </p:nvSpPr>
        <p:spPr>
          <a:xfrm>
            <a:off x="152400" y="34305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37"/>
          <p:cNvSpPr txBox="1"/>
          <p:nvPr>
            <p:ph idx="1" type="body"/>
          </p:nvPr>
        </p:nvSpPr>
        <p:spPr>
          <a:xfrm>
            <a:off x="152400" y="1192200"/>
            <a:ext cx="8763000" cy="34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 sz="1400">
                <a:solidFill>
                  <a:srgbClr val="000000"/>
                </a:solidFill>
              </a:rPr>
              <a:t>Input format :  [[CLS], u,[SEP], ej,i, [SEP]]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 sz="1400">
                <a:solidFill>
                  <a:srgbClr val="000000"/>
                </a:solidFill>
              </a:rPr>
              <a:t>σ is the sigmoid function 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</a:rPr>
              <a:t>  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</a:rPr>
              <a:t>Recap 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</a:rPr>
              <a:t>     step 1. using h = BERT(u, eji) subset of Rd by changing i/p format : [[CLS] ,u, [SEP], eji, [SEP]]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</a:rPr>
              <a:t>     step 2.  S(u,eji) = sigmoid(W@h + b)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</p:txBody>
      </p:sp>
      <p:pic>
        <p:nvPicPr>
          <p:cNvPr id="232" name="Google Shape;23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69175" y="1891750"/>
            <a:ext cx="1769700" cy="22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8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38"/>
          <p:cNvSpPr txBox="1"/>
          <p:nvPr>
            <p:ph idx="1" type="body"/>
          </p:nvPr>
        </p:nvSpPr>
        <p:spPr>
          <a:xfrm>
            <a:off x="228600" y="1085850"/>
            <a:ext cx="8763000" cy="34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/>
              <a:t>3.2 Discriminative Training </a:t>
            </a:r>
            <a:endParaRPr sz="20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/>
              <a:t>      </a:t>
            </a:r>
            <a:endParaRPr sz="2000"/>
          </a:p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S(u, eji) </a:t>
            </a:r>
            <a:endParaRPr sz="20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/>
              <a:t>closed to 1.0  if u and eji are belong same class otherwise 0.0 trained by using binary cross entropy</a:t>
            </a:r>
            <a:endParaRPr sz="2000"/>
          </a:p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SzPts val="2000"/>
              <a:buChar char="●"/>
            </a:pPr>
            <a:r>
              <a:t/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Neg </a:t>
            </a:r>
            <a:r>
              <a:rPr lang="en" sz="2000"/>
              <a:t>considered</a:t>
            </a:r>
            <a:r>
              <a:rPr lang="en" sz="2000"/>
              <a:t> all any possible pairs across two any different class</a:t>
            </a:r>
            <a:endParaRPr sz="2000"/>
          </a:p>
        </p:txBody>
      </p:sp>
      <p:pic>
        <p:nvPicPr>
          <p:cNvPr id="239" name="Google Shape;23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950" y="3083575"/>
            <a:ext cx="4927775" cy="309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9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39"/>
          <p:cNvSpPr txBox="1"/>
          <p:nvPr>
            <p:ph idx="1" type="body"/>
          </p:nvPr>
        </p:nvSpPr>
        <p:spPr>
          <a:xfrm>
            <a:off x="228600" y="1085850"/>
            <a:ext cx="8763000" cy="34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/>
              <a:t>3.3 Seamless Transfer from NLI</a:t>
            </a:r>
            <a:endParaRPr sz="2000"/>
          </a:p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Using transfer learning another inter-intent relation tasks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Task whether the hypothesis are entailed by a premise sentence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Binary classification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Using Pretrain model with NLI task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No need to modify model architecture as task format is consistent</a:t>
            </a:r>
            <a:endParaRPr sz="20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0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Few shot intent detection </a:t>
            </a:r>
            <a:endParaRPr/>
          </a:p>
        </p:txBody>
      </p:sp>
      <p:sp>
        <p:nvSpPr>
          <p:cNvPr id="251" name="Google Shape;251;p40"/>
          <p:cNvSpPr txBox="1"/>
          <p:nvPr>
            <p:ph idx="1" type="body"/>
          </p:nvPr>
        </p:nvSpPr>
        <p:spPr>
          <a:xfrm>
            <a:off x="2877675" y="3870025"/>
            <a:ext cx="3899700" cy="49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350">
                <a:latin typeface="Arial"/>
                <a:ea typeface="Arial"/>
                <a:cs typeface="Arial"/>
                <a:sym typeface="Arial"/>
              </a:rPr>
              <a:t>L</a:t>
            </a:r>
            <a:r>
              <a:rPr lang="en" sz="2000">
                <a:latin typeface="Times New Roman"/>
                <a:ea typeface="Times New Roman"/>
                <a:cs typeface="Times New Roman"/>
                <a:sym typeface="Times New Roman"/>
              </a:rPr>
              <a:t>stage1 </a:t>
            </a:r>
            <a:r>
              <a:rPr lang="en" sz="2350">
                <a:latin typeface="Arial"/>
                <a:ea typeface="Arial"/>
                <a:cs typeface="Arial"/>
                <a:sym typeface="Arial"/>
              </a:rPr>
              <a:t>=   L</a:t>
            </a:r>
            <a:r>
              <a:rPr lang="en" sz="2000">
                <a:latin typeface="Times New Roman"/>
                <a:ea typeface="Times New Roman"/>
                <a:cs typeface="Times New Roman"/>
                <a:sym typeface="Times New Roman"/>
              </a:rPr>
              <a:t>uns cl </a:t>
            </a:r>
            <a:r>
              <a:rPr lang="en" sz="2350">
                <a:latin typeface="Arial"/>
                <a:ea typeface="Arial"/>
                <a:cs typeface="Arial"/>
                <a:sym typeface="Arial"/>
              </a:rPr>
              <a:t>+ λL</a:t>
            </a:r>
            <a:r>
              <a:rPr lang="en" sz="2000">
                <a:latin typeface="Times New Roman"/>
                <a:ea typeface="Times New Roman"/>
                <a:cs typeface="Times New Roman"/>
                <a:sym typeface="Times New Roman"/>
              </a:rPr>
              <a:t>mlm</a:t>
            </a:r>
            <a:endParaRPr sz="3600"/>
          </a:p>
        </p:txBody>
      </p:sp>
      <p:pic>
        <p:nvPicPr>
          <p:cNvPr id="252" name="Google Shape;25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0288" y="3036475"/>
            <a:ext cx="3781425" cy="59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52675" y="2903125"/>
            <a:ext cx="3657600" cy="723900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40"/>
          <p:cNvSpPr txBox="1"/>
          <p:nvPr/>
        </p:nvSpPr>
        <p:spPr>
          <a:xfrm>
            <a:off x="725125" y="1237525"/>
            <a:ext cx="480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Pretrain model (stage 1) 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5" name="Google Shape;255;p40"/>
          <p:cNvSpPr txBox="1"/>
          <p:nvPr/>
        </p:nvSpPr>
        <p:spPr>
          <a:xfrm>
            <a:off x="1080350" y="1525050"/>
            <a:ext cx="53490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i-th - user utterance through an encoder model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h - last hidden representation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hi = BERT(ui)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</a:t>
            </a:r>
            <a:endParaRPr/>
          </a:p>
        </p:txBody>
      </p:sp>
      <p:sp>
        <p:nvSpPr>
          <p:cNvPr id="256" name="Google Shape;256;p40"/>
          <p:cNvSpPr txBox="1"/>
          <p:nvPr/>
        </p:nvSpPr>
        <p:spPr>
          <a:xfrm>
            <a:off x="1179525" y="2446075"/>
            <a:ext cx="7434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*** Positive pairs  : hidden representation that come from the same  </a:t>
            </a:r>
            <a:r>
              <a:rPr lang="en">
                <a:solidFill>
                  <a:schemeClr val="dk1"/>
                </a:solidFill>
              </a:rPr>
              <a:t>utterance with different augmented that sample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Intent Detection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41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41"/>
          <p:cNvSpPr txBox="1"/>
          <p:nvPr>
            <p:ph idx="1" type="body"/>
          </p:nvPr>
        </p:nvSpPr>
        <p:spPr>
          <a:xfrm>
            <a:off x="228600" y="1230875"/>
            <a:ext cx="8763000" cy="34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93700" lvl="0" marL="457200" rtl="0" algn="l">
              <a:spcBef>
                <a:spcPts val="600"/>
              </a:spcBef>
              <a:spcAft>
                <a:spcPts val="0"/>
              </a:spcAft>
              <a:buSzPts val="2600"/>
              <a:buChar char="●"/>
            </a:pPr>
            <a:r>
              <a:rPr lang="en"/>
              <a:t>Fine-tuning models (stage 2) 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   </a:t>
            </a:r>
            <a:r>
              <a:rPr lang="en" sz="1400"/>
              <a:t>*** Positive pairs  : hidden representation that come from the same  </a:t>
            </a:r>
            <a:r>
              <a:rPr lang="en" sz="1400">
                <a:latin typeface="Arial"/>
                <a:ea typeface="Arial"/>
                <a:cs typeface="Arial"/>
                <a:sym typeface="Arial"/>
              </a:rPr>
              <a:t>class </a:t>
            </a:r>
            <a:endParaRPr/>
          </a:p>
        </p:txBody>
      </p:sp>
      <p:pic>
        <p:nvPicPr>
          <p:cNvPr id="263" name="Google Shape;263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050" y="2813425"/>
            <a:ext cx="3771900" cy="60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53600" y="2813425"/>
            <a:ext cx="3257550" cy="63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19775" y="4038100"/>
            <a:ext cx="3932125" cy="48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2"/>
          <p:cNvSpPr txBox="1"/>
          <p:nvPr>
            <p:ph type="title"/>
          </p:nvPr>
        </p:nvSpPr>
        <p:spPr>
          <a:xfrm>
            <a:off x="47700" y="372450"/>
            <a:ext cx="9048600" cy="53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Emergent linguistic structure in Ann trained by self-supervison</a:t>
            </a:r>
            <a:endParaRPr b="1" sz="2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1" name="Google Shape;271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075" y="2111200"/>
            <a:ext cx="8687826" cy="1443030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42"/>
          <p:cNvSpPr txBox="1"/>
          <p:nvPr/>
        </p:nvSpPr>
        <p:spPr>
          <a:xfrm>
            <a:off x="306725" y="1215700"/>
            <a:ext cx="4703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What  model can capture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Google Shape;277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7575" y="927825"/>
            <a:ext cx="6102976" cy="3921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Google Shape;28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4225" y="1077012"/>
            <a:ext cx="8235549" cy="298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Text Summarization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6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Papers</a:t>
            </a:r>
            <a:endParaRPr sz="2300"/>
          </a:p>
        </p:txBody>
      </p:sp>
      <p:sp>
        <p:nvSpPr>
          <p:cNvPr id="293" name="Google Shape;293;p46"/>
          <p:cNvSpPr txBox="1"/>
          <p:nvPr>
            <p:ph idx="1" type="body"/>
          </p:nvPr>
        </p:nvSpPr>
        <p:spPr>
          <a:xfrm>
            <a:off x="228600" y="1085850"/>
            <a:ext cx="7669500" cy="34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/>
              <a:t>Pre-trained objective for abstractive text summarization</a:t>
            </a:r>
            <a:endParaRPr sz="1600"/>
          </a:p>
          <a:p>
            <a:pPr indent="-330200" lvl="0" marL="457200" rtl="0" algn="l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SzPts val="1600"/>
              <a:buChar char="●"/>
            </a:pPr>
            <a:r>
              <a:rPr lang="en" sz="1200"/>
              <a:t>PEGASUS: Pre-training with Extracted Gap-sentences for Abstractive Summarization</a:t>
            </a:r>
            <a:endParaRPr sz="1600"/>
          </a:p>
          <a:p>
            <a:pPr indent="0" lvl="0" marL="0" rtl="0" algn="l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/>
              <a:t>Source document length limitation</a:t>
            </a:r>
            <a:endParaRPr sz="1200"/>
          </a:p>
          <a:p>
            <a:pPr indent="-304800" lvl="0" marL="457200" rtl="0" algn="l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Longformer: The Long-Document Transformer</a:t>
            </a:r>
            <a:endParaRPr sz="1200"/>
          </a:p>
          <a:p>
            <a:pPr indent="0" lvl="0" marL="0" rtl="0" algn="l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/>
              <a:t>Factual Inconsistency</a:t>
            </a:r>
            <a:endParaRPr sz="1600"/>
          </a:p>
          <a:p>
            <a:pPr indent="-292100" lvl="0" marL="457200" rtl="0" algn="l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SzPts val="1000"/>
              <a:buChar char="●"/>
            </a:pPr>
            <a:r>
              <a:rPr lang="en" sz="1200"/>
              <a:t>BERTScore: Evaluating Text Generation with BERT</a:t>
            </a:r>
            <a:endParaRPr sz="1200"/>
          </a:p>
          <a:p>
            <a:pPr indent="0" lvl="0" marL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294" name="Google Shape;294;p46"/>
          <p:cNvSpPr txBox="1"/>
          <p:nvPr>
            <p:ph idx="3" type="subTitle"/>
          </p:nvPr>
        </p:nvSpPr>
        <p:spPr>
          <a:xfrm>
            <a:off x="0" y="0"/>
            <a:ext cx="4572000" cy="19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7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 Pre-trained objective for abstractive text summarization</a:t>
            </a:r>
            <a:endParaRPr sz="2300"/>
          </a:p>
        </p:txBody>
      </p:sp>
      <p:sp>
        <p:nvSpPr>
          <p:cNvPr id="300" name="Google Shape;300;p47"/>
          <p:cNvSpPr txBox="1"/>
          <p:nvPr>
            <p:ph idx="1" type="body"/>
          </p:nvPr>
        </p:nvSpPr>
        <p:spPr>
          <a:xfrm>
            <a:off x="228600" y="1085850"/>
            <a:ext cx="8763000" cy="34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PEGASUS: Pre-training with Extracted Gap-sentences for Abstractive Summarization</a:t>
            </a:r>
            <a:endParaRPr sz="14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47"/>
          <p:cNvSpPr txBox="1"/>
          <p:nvPr/>
        </p:nvSpPr>
        <p:spPr>
          <a:xfrm>
            <a:off x="920300" y="1717400"/>
            <a:ext cx="7528200" cy="28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latin typeface="Open Sans"/>
                <a:ea typeface="Open Sans"/>
                <a:cs typeface="Open Sans"/>
                <a:sym typeface="Open Sans"/>
              </a:rPr>
              <a:t>Without PEGASUS</a:t>
            </a:r>
            <a:endParaRPr b="1" i="1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No pre-training objectives tailored for abstractive text summarization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 lack of systematic evaluation across diverse domains.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With PEGASUS</a:t>
            </a:r>
            <a:endParaRPr b="1" i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Self-supervised objective: </a:t>
            </a:r>
            <a:r>
              <a:rPr b="1"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Gap Sentences Generation</a:t>
            </a:r>
            <a:endParaRPr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</a:pPr>
            <a:r>
              <a:rPr b="1"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Low-resource summarization 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48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 Pre-trained </a:t>
            </a:r>
            <a:r>
              <a:rPr lang="en" sz="2300"/>
              <a:t>objective </a:t>
            </a:r>
            <a:r>
              <a:rPr lang="en" sz="2300"/>
              <a:t>for abstractive text summarization</a:t>
            </a:r>
            <a:endParaRPr sz="2300"/>
          </a:p>
        </p:txBody>
      </p:sp>
      <p:sp>
        <p:nvSpPr>
          <p:cNvPr id="307" name="Google Shape;307;p48"/>
          <p:cNvSpPr txBox="1"/>
          <p:nvPr>
            <p:ph idx="1" type="body"/>
          </p:nvPr>
        </p:nvSpPr>
        <p:spPr>
          <a:xfrm>
            <a:off x="240025" y="1085850"/>
            <a:ext cx="8751600" cy="34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/>
              <a:t>PEGASUS: Pre-training with Extracted Gap-sentences for Abstractive Summarization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48"/>
          <p:cNvSpPr txBox="1"/>
          <p:nvPr/>
        </p:nvSpPr>
        <p:spPr>
          <a:xfrm>
            <a:off x="3729425" y="1945950"/>
            <a:ext cx="5086500" cy="227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Open Sans"/>
              <a:buChar char="●"/>
            </a:pPr>
            <a:r>
              <a:rPr lang="en" sz="13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Mask whole sentences from documents, [MASK1] </a:t>
            </a:r>
            <a:endParaRPr sz="13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     → </a:t>
            </a:r>
            <a:r>
              <a:rPr b="1" lang="en" sz="13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Random</a:t>
            </a:r>
            <a:r>
              <a:rPr lang="en" sz="13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Uniformly select m sentences at random.</a:t>
            </a:r>
            <a:endParaRPr sz="13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     → </a:t>
            </a:r>
            <a:r>
              <a:rPr b="1" lang="en" sz="13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Lead</a:t>
            </a:r>
            <a:r>
              <a:rPr lang="en" sz="13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Select the first m sentences.</a:t>
            </a:r>
            <a:endParaRPr sz="13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     → </a:t>
            </a:r>
            <a:r>
              <a:rPr b="1" lang="en" sz="13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Principal</a:t>
            </a:r>
            <a:r>
              <a:rPr lang="en" sz="13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Select top-m scored sentences according </a:t>
            </a:r>
            <a:endParaRPr sz="13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                    to importance: Ind-Orig, Seq - Orig, Seq- Uniq ….</a:t>
            </a:r>
            <a:endParaRPr sz="13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              </a:t>
            </a:r>
            <a:endParaRPr sz="13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09" name="Google Shape;30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1675" y="1945950"/>
            <a:ext cx="3083201" cy="235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9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 Pre-trained </a:t>
            </a:r>
            <a:r>
              <a:rPr lang="en" sz="2300"/>
              <a:t>objective </a:t>
            </a:r>
            <a:r>
              <a:rPr lang="en" sz="2300"/>
              <a:t>for abstractive text summarization</a:t>
            </a:r>
            <a:endParaRPr sz="2300"/>
          </a:p>
        </p:txBody>
      </p:sp>
      <p:sp>
        <p:nvSpPr>
          <p:cNvPr id="315" name="Google Shape;315;p49"/>
          <p:cNvSpPr txBox="1"/>
          <p:nvPr>
            <p:ph idx="1" type="body"/>
          </p:nvPr>
        </p:nvSpPr>
        <p:spPr>
          <a:xfrm>
            <a:off x="228600" y="1085850"/>
            <a:ext cx="8763000" cy="34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/>
              <a:t>PEGASUS: Pre-training with Extracted Gap-sentences for Abstractive Summarization</a:t>
            </a:r>
            <a:endParaRPr sz="1400"/>
          </a:p>
          <a:p>
            <a:pPr indent="0" lvl="0" marL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115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Mask word, [MASK2], total of 15%  </a:t>
            </a:r>
            <a:endParaRPr sz="1300"/>
          </a:p>
          <a:p>
            <a:pPr indent="45720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/>
              <a:t>→ (1) 80% of time replaced by a mask token [MASK2]</a:t>
            </a:r>
            <a:endParaRPr sz="1300"/>
          </a:p>
          <a:p>
            <a:pPr indent="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/>
              <a:t>          → (2) 10% of time replaced by a random token</a:t>
            </a:r>
            <a:endParaRPr sz="1300"/>
          </a:p>
          <a:p>
            <a:pPr indent="45720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300"/>
              <a:t>→ (3) 10% of time unchanged</a:t>
            </a:r>
            <a:endParaRPr sz="1400"/>
          </a:p>
          <a:p>
            <a:pPr indent="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50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 Pre-trained </a:t>
            </a:r>
            <a:r>
              <a:rPr lang="en" sz="2300"/>
              <a:t>objective </a:t>
            </a:r>
            <a:r>
              <a:rPr lang="en" sz="2300"/>
              <a:t>for abstractive text summarization</a:t>
            </a:r>
            <a:endParaRPr sz="2300"/>
          </a:p>
        </p:txBody>
      </p:sp>
      <p:sp>
        <p:nvSpPr>
          <p:cNvPr id="321" name="Google Shape;321;p50"/>
          <p:cNvSpPr txBox="1"/>
          <p:nvPr>
            <p:ph idx="1" type="body"/>
          </p:nvPr>
        </p:nvSpPr>
        <p:spPr>
          <a:xfrm>
            <a:off x="228600" y="1085850"/>
            <a:ext cx="8763000" cy="34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/>
              <a:t>PEGASUS: Pre-training with Extracted Gap-sentences for Abstractive Summarization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-31115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Pretrained on C4 and HugeNews</a:t>
            </a:r>
            <a:endParaRPr sz="1400"/>
          </a:p>
          <a:p>
            <a:pPr indent="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2" name="Google Shape;322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8375" y="2106450"/>
            <a:ext cx="5195301" cy="262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4"/>
          <p:cNvSpPr txBox="1"/>
          <p:nvPr/>
        </p:nvSpPr>
        <p:spPr>
          <a:xfrm>
            <a:off x="2846725" y="9489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24"/>
          <p:cNvSpPr txBox="1"/>
          <p:nvPr/>
        </p:nvSpPr>
        <p:spPr>
          <a:xfrm>
            <a:off x="2659800" y="618225"/>
            <a:ext cx="3824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Understanding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 Intent Detection  tasks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0" name="Google Shape;130;p24"/>
          <p:cNvSpPr txBox="1"/>
          <p:nvPr/>
        </p:nvSpPr>
        <p:spPr>
          <a:xfrm>
            <a:off x="977675" y="1610275"/>
            <a:ext cx="77493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Outline 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-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An Evaluation of Dataset for intent Classification and out-of-scope Prediction 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-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Efficient Intent Detection with Dual Sentence Encoders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-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Few shot intent detection via Contrastive Pretrain and Fine-tuning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-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Discriminative Nearest neighbor Few shot intent detection by Transferring language inference 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-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Emergent linguistic structure in artificial neural networks trained by self-supervision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51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 Pre-trained </a:t>
            </a:r>
            <a:r>
              <a:rPr lang="en" sz="2300"/>
              <a:t>objective </a:t>
            </a:r>
            <a:r>
              <a:rPr lang="en" sz="2300"/>
              <a:t>for abstractive text summarization</a:t>
            </a:r>
            <a:endParaRPr sz="2300"/>
          </a:p>
        </p:txBody>
      </p:sp>
      <p:sp>
        <p:nvSpPr>
          <p:cNvPr id="328" name="Google Shape;328;p51"/>
          <p:cNvSpPr txBox="1"/>
          <p:nvPr>
            <p:ph idx="1" type="body"/>
          </p:nvPr>
        </p:nvSpPr>
        <p:spPr>
          <a:xfrm>
            <a:off x="228600" y="1085850"/>
            <a:ext cx="8763000" cy="34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/>
              <a:t>PEGASUS: Pre-training with Extracted Gap-sentences for Abstractive Summarization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9" name="Google Shape;329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9725" y="1994400"/>
            <a:ext cx="7800726" cy="1888750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51"/>
          <p:cNvSpPr/>
          <p:nvPr/>
        </p:nvSpPr>
        <p:spPr>
          <a:xfrm>
            <a:off x="1801925" y="2079150"/>
            <a:ext cx="705000" cy="1524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51"/>
          <p:cNvSpPr/>
          <p:nvPr/>
        </p:nvSpPr>
        <p:spPr>
          <a:xfrm>
            <a:off x="4926650" y="2231550"/>
            <a:ext cx="705000" cy="1200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51"/>
          <p:cNvSpPr txBox="1"/>
          <p:nvPr/>
        </p:nvSpPr>
        <p:spPr>
          <a:xfrm>
            <a:off x="696325" y="4282350"/>
            <a:ext cx="4614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→ Ind-Orig with 30% GSR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2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 Pre-trained </a:t>
            </a:r>
            <a:r>
              <a:rPr lang="en" sz="2300"/>
              <a:t>objective </a:t>
            </a:r>
            <a:r>
              <a:rPr lang="en" sz="2300"/>
              <a:t>for abstractive text summarization</a:t>
            </a:r>
            <a:endParaRPr sz="2300"/>
          </a:p>
        </p:txBody>
      </p:sp>
      <p:sp>
        <p:nvSpPr>
          <p:cNvPr id="338" name="Google Shape;338;p52"/>
          <p:cNvSpPr txBox="1"/>
          <p:nvPr>
            <p:ph idx="1" type="body"/>
          </p:nvPr>
        </p:nvSpPr>
        <p:spPr>
          <a:xfrm>
            <a:off x="228600" y="1085850"/>
            <a:ext cx="8763000" cy="34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/>
              <a:t>PEGASUS: Pre-training with Extracted Gap-sentences for Abstractive Summarization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We jointly trained MLM with GSG Ind-Orig (MLM &amp; Ind-Orig), which masks 30%</a:t>
            </a:r>
            <a:endParaRPr sz="1400"/>
          </a:p>
          <a:p>
            <a:pPr indent="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sentences and extra 15% tokens in unselected sentences,</a:t>
            </a:r>
            <a:endParaRPr sz="1400"/>
          </a:p>
          <a:p>
            <a:pPr indent="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9" name="Google Shape;339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1163" y="2722788"/>
            <a:ext cx="5781675" cy="1933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53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 Pre-trained </a:t>
            </a:r>
            <a:r>
              <a:rPr lang="en" sz="2300"/>
              <a:t>objective </a:t>
            </a:r>
            <a:r>
              <a:rPr lang="en" sz="2300"/>
              <a:t>for abstractive text summarization</a:t>
            </a:r>
            <a:endParaRPr sz="2300"/>
          </a:p>
        </p:txBody>
      </p:sp>
      <p:sp>
        <p:nvSpPr>
          <p:cNvPr id="345" name="Google Shape;345;p53"/>
          <p:cNvSpPr txBox="1"/>
          <p:nvPr>
            <p:ph idx="1" type="body"/>
          </p:nvPr>
        </p:nvSpPr>
        <p:spPr>
          <a:xfrm>
            <a:off x="228600" y="1085850"/>
            <a:ext cx="8763000" cy="34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/>
              <a:t>PEGASUS: Pre-training with Extracted Gap-sentences for Abstractive Summarization</a:t>
            </a:r>
            <a:endParaRPr sz="1400"/>
          </a:p>
          <a:p>
            <a:pPr indent="0" lvl="0" marL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i="1" lang="en" sz="1400"/>
              <a:t>Low resource setting</a:t>
            </a:r>
            <a:endParaRPr b="1" i="1" sz="1400"/>
          </a:p>
          <a:p>
            <a:pPr indent="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6" name="Google Shape;346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7000" y="2000578"/>
            <a:ext cx="7129999" cy="257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54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 Pre-trained </a:t>
            </a:r>
            <a:r>
              <a:rPr lang="en" sz="2300"/>
              <a:t>objective </a:t>
            </a:r>
            <a:r>
              <a:rPr lang="en" sz="2300"/>
              <a:t>for abstractive text summarization</a:t>
            </a:r>
            <a:endParaRPr sz="2300"/>
          </a:p>
        </p:txBody>
      </p:sp>
      <p:sp>
        <p:nvSpPr>
          <p:cNvPr id="352" name="Google Shape;352;p54"/>
          <p:cNvSpPr txBox="1"/>
          <p:nvPr>
            <p:ph idx="1" type="body"/>
          </p:nvPr>
        </p:nvSpPr>
        <p:spPr>
          <a:xfrm>
            <a:off x="228600" y="1085850"/>
            <a:ext cx="8763000" cy="34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/>
              <a:t>PEGASUS: Pre-training with Extracted Gap-sentences for Abstractive Summarization</a:t>
            </a:r>
            <a:endParaRPr sz="1400"/>
          </a:p>
          <a:p>
            <a:pPr indent="0" lvl="0" marL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i="1" lang="en" sz="1400"/>
              <a:t>Low resource setting</a:t>
            </a:r>
            <a:endParaRPr b="1" i="1" sz="1400"/>
          </a:p>
          <a:p>
            <a:pPr indent="-330200" lvl="0" marL="457200" rtl="0" algn="l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SzPts val="1600"/>
              <a:buChar char="●"/>
            </a:pPr>
            <a:r>
              <a:rPr lang="en" sz="1200"/>
              <a:t>PEGASUS</a:t>
            </a:r>
            <a:r>
              <a:rPr lang="en" sz="600"/>
              <a:t> large</a:t>
            </a:r>
            <a:r>
              <a:rPr lang="en" sz="1200"/>
              <a:t> beat previous state-of-the-art results on 6 out of 12 datasets with only </a:t>
            </a:r>
            <a:r>
              <a:rPr b="1" lang="en" sz="1200"/>
              <a:t>1000 fine-tuning examples.</a:t>
            </a:r>
            <a:endParaRPr b="1" sz="1200"/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200"/>
              <a:t>On CNN/DailyMail, with </a:t>
            </a:r>
            <a:r>
              <a:rPr b="1" lang="en" sz="1200"/>
              <a:t>half</a:t>
            </a:r>
            <a:r>
              <a:rPr lang="en" sz="1200"/>
              <a:t> </a:t>
            </a:r>
            <a:r>
              <a:rPr b="1" lang="en" sz="1200"/>
              <a:t>the number of parameters</a:t>
            </a:r>
            <a:r>
              <a:rPr lang="en" sz="1200"/>
              <a:t>, PEGASUS</a:t>
            </a:r>
            <a:r>
              <a:rPr lang="en" sz="600"/>
              <a:t> large</a:t>
            </a:r>
            <a:r>
              <a:rPr lang="en" sz="1200"/>
              <a:t> demonstrated better </a:t>
            </a:r>
            <a:r>
              <a:rPr b="1" lang="en" sz="1200"/>
              <a:t>zero-shot </a:t>
            </a:r>
            <a:r>
              <a:rPr lang="en" sz="1200"/>
              <a:t>(ROUGE2-F=13.28) performance than GPT-2 (ROUGE2- F=8.27). </a:t>
            </a:r>
            <a:endParaRPr sz="1200"/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200"/>
              <a:t>Using only </a:t>
            </a:r>
            <a:r>
              <a:rPr b="1" lang="en" sz="1200"/>
              <a:t>1000 examples</a:t>
            </a:r>
            <a:r>
              <a:rPr lang="en" sz="1200"/>
              <a:t>,  PEGASUS</a:t>
            </a:r>
            <a:r>
              <a:rPr lang="en" sz="600"/>
              <a:t> large</a:t>
            </a:r>
            <a:r>
              <a:rPr lang="en" sz="1200"/>
              <a:t> achieved </a:t>
            </a:r>
            <a:r>
              <a:rPr b="1" lang="en" sz="1200"/>
              <a:t>ROUGE2-F of 19.35</a:t>
            </a:r>
            <a:r>
              <a:rPr lang="en" sz="1200"/>
              <a:t>, much higher than the </a:t>
            </a:r>
            <a:r>
              <a:rPr b="1" lang="en" sz="1200"/>
              <a:t>13.1</a:t>
            </a:r>
            <a:r>
              <a:rPr lang="en" sz="1200"/>
              <a:t>obtained in Khandelwal et al. (2019) with</a:t>
            </a:r>
            <a:r>
              <a:rPr b="1" lang="en" sz="1200"/>
              <a:t> 3000 examples.</a:t>
            </a:r>
            <a:endParaRPr b="1" sz="1200"/>
          </a:p>
          <a:p>
            <a:pPr indent="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55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 Source document length limitation</a:t>
            </a:r>
            <a:endParaRPr sz="2300"/>
          </a:p>
        </p:txBody>
      </p:sp>
      <p:sp>
        <p:nvSpPr>
          <p:cNvPr id="358" name="Google Shape;358;p55"/>
          <p:cNvSpPr txBox="1"/>
          <p:nvPr>
            <p:ph idx="1" type="body"/>
          </p:nvPr>
        </p:nvSpPr>
        <p:spPr>
          <a:xfrm>
            <a:off x="228600" y="1085850"/>
            <a:ext cx="8763000" cy="34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/>
              <a:t>Longformer: The Long-Document Transformer </a:t>
            </a:r>
            <a:endParaRPr sz="14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59" name="Google Shape;359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5850" y="2031347"/>
            <a:ext cx="1974900" cy="1751875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55"/>
          <p:cNvSpPr txBox="1"/>
          <p:nvPr/>
        </p:nvSpPr>
        <p:spPr>
          <a:xfrm>
            <a:off x="2880925" y="1717388"/>
            <a:ext cx="5567700" cy="28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latin typeface="Open Sans"/>
                <a:ea typeface="Open Sans"/>
                <a:cs typeface="Open Sans"/>
                <a:sym typeface="Open Sans"/>
              </a:rPr>
              <a:t>Without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1" i="1" lang="en">
                <a:latin typeface="Open Sans"/>
                <a:ea typeface="Open Sans"/>
                <a:cs typeface="Open Sans"/>
                <a:sym typeface="Open Sans"/>
              </a:rPr>
              <a:t>Longformer</a:t>
            </a:r>
            <a:endParaRPr b="1" i="1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Self-attention scales </a:t>
            </a: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quadratically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with sequence length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       → huge computational cost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Limited to 512-token long document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Workarounds for &gt; 512-token long documents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      → Truncation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      → Chunk, process, combine 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                → two-stage model, retrieve and then model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Information loss, cascading errors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56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 Source document length limitation</a:t>
            </a:r>
            <a:endParaRPr sz="2300"/>
          </a:p>
        </p:txBody>
      </p:sp>
      <p:sp>
        <p:nvSpPr>
          <p:cNvPr id="366" name="Google Shape;366;p56"/>
          <p:cNvSpPr txBox="1"/>
          <p:nvPr>
            <p:ph idx="1" type="body"/>
          </p:nvPr>
        </p:nvSpPr>
        <p:spPr>
          <a:xfrm>
            <a:off x="228600" y="1085850"/>
            <a:ext cx="8763000" cy="34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/>
              <a:t>Longformer: The Long-Document Transformer</a:t>
            </a:r>
            <a:endParaRPr sz="14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400"/>
              <a:t>With</a:t>
            </a:r>
            <a:r>
              <a:rPr lang="en" sz="1400"/>
              <a:t> </a:t>
            </a:r>
            <a:r>
              <a:rPr b="1" i="1" lang="en" sz="1400"/>
              <a:t>Longformer</a:t>
            </a:r>
            <a:endParaRPr b="1" i="1"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en" sz="1400"/>
              <a:t>New attention mechanism by combining a </a:t>
            </a:r>
            <a:r>
              <a:rPr b="1" lang="en" sz="1400"/>
              <a:t>local</a:t>
            </a:r>
            <a:r>
              <a:rPr lang="en" sz="1400"/>
              <a:t> </a:t>
            </a:r>
            <a:r>
              <a:rPr b="1" lang="en" sz="1400"/>
              <a:t>windowed attention</a:t>
            </a:r>
            <a:r>
              <a:rPr lang="en" sz="1400"/>
              <a:t> with a </a:t>
            </a:r>
            <a:r>
              <a:rPr b="1" lang="en" sz="1400"/>
              <a:t>task motivated global attention</a:t>
            </a:r>
            <a:endParaRPr b="1" sz="1400"/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       → scales </a:t>
            </a:r>
            <a:r>
              <a:rPr b="1" lang="en" sz="1400"/>
              <a:t>linearly</a:t>
            </a:r>
            <a:r>
              <a:rPr lang="en" sz="1400"/>
              <a:t> with sequence length</a:t>
            </a:r>
            <a:endParaRPr sz="1400"/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en" sz="1400"/>
              <a:t>Is feasible for upto </a:t>
            </a:r>
            <a:r>
              <a:rPr b="1" lang="en" sz="1400"/>
              <a:t>16k</a:t>
            </a:r>
            <a:r>
              <a:rPr lang="en" sz="1400"/>
              <a:t> token long documents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en" sz="1400"/>
              <a:t>Process all context in a single pass</a:t>
            </a:r>
            <a:endParaRPr sz="14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57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 Source document length limitation</a:t>
            </a:r>
            <a:endParaRPr sz="2300"/>
          </a:p>
        </p:txBody>
      </p:sp>
      <p:sp>
        <p:nvSpPr>
          <p:cNvPr id="372" name="Google Shape;372;p57"/>
          <p:cNvSpPr txBox="1"/>
          <p:nvPr>
            <p:ph idx="1" type="body"/>
          </p:nvPr>
        </p:nvSpPr>
        <p:spPr>
          <a:xfrm>
            <a:off x="228600" y="1085850"/>
            <a:ext cx="8763000" cy="34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/>
              <a:t>Longformer: The Long-Document Transformer</a:t>
            </a:r>
            <a:endParaRPr sz="14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/>
              <a:t>Attention Pattern</a:t>
            </a:r>
            <a:endParaRPr sz="14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373" name="Google Shape;373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000" y="2444027"/>
            <a:ext cx="7519974" cy="165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58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 Source document length limitation</a:t>
            </a:r>
            <a:endParaRPr sz="2300"/>
          </a:p>
        </p:txBody>
      </p:sp>
      <p:sp>
        <p:nvSpPr>
          <p:cNvPr id="379" name="Google Shape;379;p58"/>
          <p:cNvSpPr txBox="1"/>
          <p:nvPr>
            <p:ph idx="1" type="body"/>
          </p:nvPr>
        </p:nvSpPr>
        <p:spPr>
          <a:xfrm>
            <a:off x="3078300" y="1657375"/>
            <a:ext cx="5571600" cy="26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Similar to CNN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a fixed-size window attention surrounding each token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multiple stacked layers of such windowed attention results in a </a:t>
            </a:r>
            <a:r>
              <a:rPr b="1" lang="en" sz="1400"/>
              <a:t>large receptive field</a:t>
            </a:r>
            <a:endParaRPr b="1"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 sz="1400"/>
              <a:t>top</a:t>
            </a:r>
            <a:r>
              <a:rPr lang="en" sz="1400"/>
              <a:t> layers have access to </a:t>
            </a:r>
            <a:r>
              <a:rPr b="1" lang="en" sz="1400"/>
              <a:t>all input locations</a:t>
            </a:r>
            <a:r>
              <a:rPr lang="en" sz="1400"/>
              <a:t> and have the capacity to build representations that incorporate information across </a:t>
            </a:r>
            <a:r>
              <a:rPr b="1" lang="en" sz="1400"/>
              <a:t>the entire input</a:t>
            </a:r>
            <a:endParaRPr b="1" sz="14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380" name="Google Shape;380;p58"/>
          <p:cNvSpPr txBox="1"/>
          <p:nvPr>
            <p:ph idx="3" type="subTitle"/>
          </p:nvPr>
        </p:nvSpPr>
        <p:spPr>
          <a:xfrm>
            <a:off x="0" y="0"/>
            <a:ext cx="4572000" cy="19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1" name="Google Shape;381;p58"/>
          <p:cNvPicPr preferRelativeResize="0"/>
          <p:nvPr/>
        </p:nvPicPr>
        <p:blipFill rotWithShape="1">
          <a:blip r:embed="rId3">
            <a:alphaModFix/>
          </a:blip>
          <a:srcRect b="0" l="23877" r="52143" t="0"/>
          <a:stretch/>
        </p:blipFill>
        <p:spPr>
          <a:xfrm>
            <a:off x="469925" y="2011175"/>
            <a:ext cx="1962401" cy="1801500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p58"/>
          <p:cNvSpPr txBox="1"/>
          <p:nvPr/>
        </p:nvSpPr>
        <p:spPr>
          <a:xfrm>
            <a:off x="273150" y="125717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Sliding Window Attention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59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 Source document length limitation</a:t>
            </a:r>
            <a:endParaRPr sz="2300"/>
          </a:p>
        </p:txBody>
      </p:sp>
      <p:sp>
        <p:nvSpPr>
          <p:cNvPr id="388" name="Google Shape;388;p59"/>
          <p:cNvSpPr txBox="1"/>
          <p:nvPr>
            <p:ph idx="1" type="body"/>
          </p:nvPr>
        </p:nvSpPr>
        <p:spPr>
          <a:xfrm>
            <a:off x="3090350" y="1980775"/>
            <a:ext cx="5852700" cy="19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Similar to dilated CNN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 sz="1400"/>
              <a:t>Increase r</a:t>
            </a:r>
            <a:r>
              <a:rPr b="1" lang="en" sz="1400"/>
              <a:t>eceptive field without increasing computation</a:t>
            </a:r>
            <a:endParaRPr b="1"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Some heads without dilation to focus on local context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Some heads with dilation focus on longer context</a:t>
            </a:r>
            <a:endParaRPr sz="14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389" name="Google Shape;389;p59"/>
          <p:cNvSpPr txBox="1"/>
          <p:nvPr>
            <p:ph idx="3" type="subTitle"/>
          </p:nvPr>
        </p:nvSpPr>
        <p:spPr>
          <a:xfrm>
            <a:off x="0" y="0"/>
            <a:ext cx="4572000" cy="19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p59"/>
          <p:cNvSpPr txBox="1"/>
          <p:nvPr/>
        </p:nvSpPr>
        <p:spPr>
          <a:xfrm>
            <a:off x="273150" y="125717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Dilated</a:t>
            </a: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Attention</a:t>
            </a:r>
            <a:endParaRPr/>
          </a:p>
        </p:txBody>
      </p:sp>
      <p:pic>
        <p:nvPicPr>
          <p:cNvPr id="391" name="Google Shape;391;p59"/>
          <p:cNvPicPr preferRelativeResize="0"/>
          <p:nvPr/>
        </p:nvPicPr>
        <p:blipFill rotWithShape="1">
          <a:blip r:embed="rId3">
            <a:alphaModFix/>
          </a:blip>
          <a:srcRect b="0" l="49649" r="27149" t="0"/>
          <a:stretch/>
        </p:blipFill>
        <p:spPr>
          <a:xfrm>
            <a:off x="621250" y="2072425"/>
            <a:ext cx="1871475" cy="177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60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 Source document length limitation</a:t>
            </a:r>
            <a:endParaRPr sz="2300"/>
          </a:p>
        </p:txBody>
      </p:sp>
      <p:sp>
        <p:nvSpPr>
          <p:cNvPr id="397" name="Google Shape;397;p60"/>
          <p:cNvSpPr txBox="1"/>
          <p:nvPr>
            <p:ph idx="1" type="body"/>
          </p:nvPr>
        </p:nvSpPr>
        <p:spPr>
          <a:xfrm>
            <a:off x="3078300" y="1988625"/>
            <a:ext cx="5571600" cy="26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Like [CLS] in BERT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Windowed and dilated attention are not flexible enough to learn task-specific representations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Added global attentions on few pre-selected input location</a:t>
            </a:r>
            <a:endParaRPr sz="1400"/>
          </a:p>
          <a:p>
            <a:pPr indent="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/>
              <a:t>        → [CLS] for QA</a:t>
            </a:r>
            <a:endParaRPr sz="14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398" name="Google Shape;398;p60"/>
          <p:cNvSpPr txBox="1"/>
          <p:nvPr>
            <p:ph idx="3" type="subTitle"/>
          </p:nvPr>
        </p:nvSpPr>
        <p:spPr>
          <a:xfrm>
            <a:off x="0" y="0"/>
            <a:ext cx="4572000" cy="19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p60"/>
          <p:cNvSpPr txBox="1"/>
          <p:nvPr/>
        </p:nvSpPr>
        <p:spPr>
          <a:xfrm>
            <a:off x="273150" y="125717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Global </a:t>
            </a: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Attention</a:t>
            </a:r>
            <a:endParaRPr/>
          </a:p>
        </p:txBody>
      </p:sp>
      <p:pic>
        <p:nvPicPr>
          <p:cNvPr id="400" name="Google Shape;400;p60"/>
          <p:cNvPicPr preferRelativeResize="0"/>
          <p:nvPr/>
        </p:nvPicPr>
        <p:blipFill rotWithShape="1">
          <a:blip r:embed="rId3">
            <a:alphaModFix/>
          </a:blip>
          <a:srcRect b="0" l="75112" r="2788" t="0"/>
          <a:stretch/>
        </p:blipFill>
        <p:spPr>
          <a:xfrm>
            <a:off x="604900" y="2072438"/>
            <a:ext cx="1782541" cy="177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5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 Example of system</a:t>
            </a:r>
            <a:endParaRPr/>
          </a:p>
        </p:txBody>
      </p:sp>
      <p:pic>
        <p:nvPicPr>
          <p:cNvPr id="136" name="Google Shape;13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8213" y="971400"/>
            <a:ext cx="7388818" cy="386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61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 Source document length limitation</a:t>
            </a:r>
            <a:endParaRPr sz="2300"/>
          </a:p>
        </p:txBody>
      </p:sp>
      <p:sp>
        <p:nvSpPr>
          <p:cNvPr id="406" name="Google Shape;406;p61"/>
          <p:cNvSpPr txBox="1"/>
          <p:nvPr>
            <p:ph idx="1" type="body"/>
          </p:nvPr>
        </p:nvSpPr>
        <p:spPr>
          <a:xfrm>
            <a:off x="291025" y="1101525"/>
            <a:ext cx="7755300" cy="376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i="1" lang="en" sz="1400"/>
              <a:t>Encoder</a:t>
            </a:r>
            <a:endParaRPr b="1" i="1" sz="1400"/>
          </a:p>
          <a:p>
            <a:pPr indent="-3175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</a:pPr>
            <a:r>
              <a:rPr b="1" lang="en" sz="1400"/>
              <a:t>S</a:t>
            </a:r>
            <a:r>
              <a:rPr b="1" lang="en" sz="1400"/>
              <a:t>mall window sizes without dilation for the lower layers</a:t>
            </a:r>
            <a:endParaRPr b="1" sz="1400"/>
          </a:p>
          <a:p>
            <a:pPr indent="4572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/>
              <a:t>→ Local information</a:t>
            </a:r>
            <a:endParaRPr sz="1400"/>
          </a:p>
          <a:p>
            <a:pPr indent="4572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/>
              <a:t>→ To maximize their capacity to learn and utilize the immediate local context.</a:t>
            </a:r>
            <a:endParaRPr sz="1400"/>
          </a:p>
          <a:p>
            <a: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</a:pPr>
            <a:r>
              <a:rPr b="1" lang="en" sz="1400"/>
              <a:t>Increase window sizes as we move to higher layers</a:t>
            </a:r>
            <a:endParaRPr b="1" sz="1400"/>
          </a:p>
          <a:p>
            <a:pPr indent="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/>
              <a:t>          → Higher-level representation of the entire sequence </a:t>
            </a:r>
            <a:endParaRPr sz="1400"/>
          </a:p>
          <a:p>
            <a: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</a:pPr>
            <a:r>
              <a:rPr b="1" lang="en" sz="1400"/>
              <a:t>Higher layers, small amount of increasing dilation only on 2 heads</a:t>
            </a:r>
            <a:endParaRPr b="1" sz="1400"/>
          </a:p>
          <a:p>
            <a:pPr indent="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/>
              <a:t>          →  Give the model the ability to directly attend to distant tokens </a:t>
            </a:r>
            <a:endParaRPr sz="1400"/>
          </a:p>
          <a:p>
            <a:pPr indent="0" lvl="0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/>
              <a:t>      without sacrificing local context</a:t>
            </a:r>
            <a:endParaRPr sz="1400"/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i="1" lang="en" sz="1400"/>
              <a:t>Decoder</a:t>
            </a:r>
            <a:endParaRPr b="1" i="1" sz="1400"/>
          </a:p>
          <a:p>
            <a: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</a:pPr>
            <a:r>
              <a:rPr b="1" lang="en" sz="1400"/>
              <a:t>Full self-attention</a:t>
            </a:r>
            <a:r>
              <a:rPr lang="en" sz="1400"/>
              <a:t> to the entire encoded tokens and to previously decoded locations.</a:t>
            </a:r>
            <a:endParaRPr sz="1400"/>
          </a:p>
          <a:p>
            <a:pPr indent="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407" name="Google Shape;407;p61"/>
          <p:cNvSpPr txBox="1"/>
          <p:nvPr>
            <p:ph idx="3" type="subTitle"/>
          </p:nvPr>
        </p:nvSpPr>
        <p:spPr>
          <a:xfrm>
            <a:off x="0" y="0"/>
            <a:ext cx="4572000" cy="19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2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Source document length limitation</a:t>
            </a:r>
            <a:endParaRPr sz="2300"/>
          </a:p>
        </p:txBody>
      </p:sp>
      <p:sp>
        <p:nvSpPr>
          <p:cNvPr id="413" name="Google Shape;413;p62"/>
          <p:cNvSpPr txBox="1"/>
          <p:nvPr>
            <p:ph idx="3" type="subTitle"/>
          </p:nvPr>
        </p:nvSpPr>
        <p:spPr>
          <a:xfrm>
            <a:off x="0" y="0"/>
            <a:ext cx="4572000" cy="19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Google Shape;414;p62"/>
          <p:cNvSpPr txBox="1"/>
          <p:nvPr>
            <p:ph idx="1" type="body"/>
          </p:nvPr>
        </p:nvSpPr>
        <p:spPr>
          <a:xfrm>
            <a:off x="228600" y="1085850"/>
            <a:ext cx="8763000" cy="34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/>
              <a:t>Longformer: The Long-Document Transformer</a:t>
            </a:r>
            <a:endParaRPr sz="14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415" name="Google Shape;415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9525" y="1966572"/>
            <a:ext cx="4454500" cy="1998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63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Factual Inconsistency</a:t>
            </a:r>
            <a:endParaRPr sz="2300"/>
          </a:p>
        </p:txBody>
      </p:sp>
      <p:sp>
        <p:nvSpPr>
          <p:cNvPr id="421" name="Google Shape;421;p63"/>
          <p:cNvSpPr txBox="1"/>
          <p:nvPr>
            <p:ph idx="1" type="body"/>
          </p:nvPr>
        </p:nvSpPr>
        <p:spPr>
          <a:xfrm>
            <a:off x="228600" y="1139375"/>
            <a:ext cx="8763000" cy="34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/>
              <a:t>BERTScore: Evaluating Text Generation with BERT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i="1" lang="en" sz="1400"/>
              <a:t>Without BERTScore</a:t>
            </a:r>
            <a:endParaRPr b="1" i="1" sz="14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i="1" sz="1400"/>
          </a:p>
          <a:p>
            <a:pPr indent="-32385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Lexical Overlap</a:t>
            </a:r>
            <a:endParaRPr sz="1500"/>
          </a:p>
          <a:p>
            <a:pPr indent="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500"/>
              <a:t>         → n-gram overlaps between 2 texts</a:t>
            </a:r>
            <a:endParaRPr sz="1500"/>
          </a:p>
          <a:p>
            <a:pPr indent="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500"/>
              <a:t>         → ROUGE</a:t>
            </a:r>
            <a:endParaRPr sz="1500"/>
          </a:p>
          <a:p>
            <a:pPr indent="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500"/>
              <a:t>         → F</a:t>
            </a:r>
            <a:r>
              <a:rPr lang="en" sz="1500"/>
              <a:t>ails to robustly match paraphrases</a:t>
            </a:r>
            <a:endParaRPr sz="1500"/>
          </a:p>
          <a:p>
            <a:pPr indent="4572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500"/>
              <a:t>→ Fails to capture distant dependencies and semantically-critical ordering changes</a:t>
            </a:r>
            <a:endParaRPr sz="140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64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Factual Inconsistency</a:t>
            </a:r>
            <a:endParaRPr sz="2300"/>
          </a:p>
        </p:txBody>
      </p:sp>
      <p:sp>
        <p:nvSpPr>
          <p:cNvPr id="427" name="Google Shape;427;p64"/>
          <p:cNvSpPr txBox="1"/>
          <p:nvPr>
            <p:ph idx="1" type="body"/>
          </p:nvPr>
        </p:nvSpPr>
        <p:spPr>
          <a:xfrm>
            <a:off x="228600" y="1139375"/>
            <a:ext cx="8763000" cy="34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/>
              <a:t>BERTScore: Evaluating Text Generation with BERT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i="1" lang="en" sz="1400"/>
              <a:t>With BERTScore</a:t>
            </a:r>
            <a:endParaRPr b="1" i="1" sz="14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i="1" sz="1400"/>
          </a:p>
          <a:p>
            <a:pPr indent="-32385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Semantic Overlap</a:t>
            </a:r>
            <a:endParaRPr sz="1500"/>
          </a:p>
          <a:p>
            <a:pPr indent="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500"/>
              <a:t>         → BERTScore</a:t>
            </a:r>
            <a:endParaRPr sz="1500"/>
          </a:p>
          <a:p>
            <a:pPr indent="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500"/>
              <a:t>         → BERTSCORE computes the similarity of two sentences as a sum of cosine similarities         </a:t>
            </a:r>
            <a:endParaRPr sz="1500"/>
          </a:p>
          <a:p>
            <a:pPr indent="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500"/>
              <a:t>              between their tokens’ embeddings</a:t>
            </a:r>
            <a:endParaRPr sz="1500"/>
          </a:p>
          <a:p>
            <a:pPr indent="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65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Factual Inconsistency</a:t>
            </a:r>
            <a:endParaRPr sz="2300"/>
          </a:p>
        </p:txBody>
      </p:sp>
      <p:sp>
        <p:nvSpPr>
          <p:cNvPr id="433" name="Google Shape;433;p65"/>
          <p:cNvSpPr txBox="1"/>
          <p:nvPr>
            <p:ph idx="1" type="body"/>
          </p:nvPr>
        </p:nvSpPr>
        <p:spPr>
          <a:xfrm>
            <a:off x="228600" y="1168800"/>
            <a:ext cx="8763000" cy="34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/>
              <a:t>BERTScore: Evaluating Text Generation with BERT</a:t>
            </a:r>
            <a:endParaRPr sz="1500"/>
          </a:p>
          <a:p>
            <a:pPr indent="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pic>
        <p:nvPicPr>
          <p:cNvPr id="434" name="Google Shape;434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5847" y="2032150"/>
            <a:ext cx="6801300" cy="175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6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Factual Inconsistency</a:t>
            </a:r>
            <a:endParaRPr sz="2300"/>
          </a:p>
        </p:txBody>
      </p:sp>
      <p:sp>
        <p:nvSpPr>
          <p:cNvPr id="440" name="Google Shape;440;p66"/>
          <p:cNvSpPr txBox="1"/>
          <p:nvPr>
            <p:ph idx="1" type="body"/>
          </p:nvPr>
        </p:nvSpPr>
        <p:spPr>
          <a:xfrm>
            <a:off x="228600" y="1168800"/>
            <a:ext cx="8763000" cy="34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/>
              <a:t>BERTScore: Evaluating Text Generation with BERT</a:t>
            </a:r>
            <a:endParaRPr sz="1500"/>
          </a:p>
          <a:p>
            <a:pPr indent="-3175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 Pearson correlation between BERTSCORE and the three types of human scores.</a:t>
            </a:r>
            <a:endParaRPr sz="1400"/>
          </a:p>
          <a:p>
            <a:pPr indent="0" lvl="0" marL="9144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→ meaning: how well a compressed text preserve the meaning of the original text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→ grammar: how grammatically correct a compressed text is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→ combined: the average of the meaning and the grammar scores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grpSp>
        <p:nvGrpSpPr>
          <p:cNvPr id="441" name="Google Shape;441;p66"/>
          <p:cNvGrpSpPr/>
          <p:nvPr/>
        </p:nvGrpSpPr>
        <p:grpSpPr>
          <a:xfrm>
            <a:off x="2165455" y="2861195"/>
            <a:ext cx="4628891" cy="1911879"/>
            <a:chOff x="1787950" y="2103225"/>
            <a:chExt cx="5644301" cy="2375300"/>
          </a:xfrm>
        </p:grpSpPr>
        <p:pic>
          <p:nvPicPr>
            <p:cNvPr id="442" name="Google Shape;442;p6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787950" y="2103225"/>
              <a:ext cx="5644301" cy="23753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43" name="Google Shape;443;p66"/>
            <p:cNvSpPr/>
            <p:nvPr/>
          </p:nvSpPr>
          <p:spPr>
            <a:xfrm>
              <a:off x="5465200" y="2571750"/>
              <a:ext cx="440400" cy="149400"/>
            </a:xfrm>
            <a:prstGeom prst="rect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66"/>
            <p:cNvSpPr/>
            <p:nvPr/>
          </p:nvSpPr>
          <p:spPr>
            <a:xfrm>
              <a:off x="6065850" y="2422350"/>
              <a:ext cx="440400" cy="149400"/>
            </a:xfrm>
            <a:prstGeom prst="rect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6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Depression Detection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68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" name="Google Shape;455;p68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DepressionNet: A Novel Summarization Boosted Deep Framework for Depression Detection on Social Media</a:t>
            </a:r>
            <a:endParaRPr sz="2300"/>
          </a:p>
        </p:txBody>
      </p:sp>
      <p:pic>
        <p:nvPicPr>
          <p:cNvPr id="456" name="Google Shape;456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200" y="1290325"/>
            <a:ext cx="3513899" cy="3272625"/>
          </a:xfrm>
          <a:prstGeom prst="rect">
            <a:avLst/>
          </a:prstGeom>
          <a:noFill/>
          <a:ln>
            <a:noFill/>
          </a:ln>
        </p:spPr>
      </p:pic>
      <p:sp>
        <p:nvSpPr>
          <p:cNvPr id="457" name="Google Shape;457;p68"/>
          <p:cNvSpPr txBox="1"/>
          <p:nvPr/>
        </p:nvSpPr>
        <p:spPr>
          <a:xfrm>
            <a:off x="3951100" y="1361525"/>
            <a:ext cx="4778700" cy="288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-127000" lvl="0" marL="17145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Open Sans"/>
              <a:buChar char="●"/>
            </a:pPr>
            <a:r>
              <a:rPr lang="en" sz="1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Previous studies to have largely relied upon the </a:t>
            </a:r>
            <a:r>
              <a:rPr b="1" lang="en" sz="1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user behaviour and their linguistic patterns</a:t>
            </a:r>
            <a:r>
              <a:rPr lang="en" sz="1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including user’s social interactions.</a:t>
            </a:r>
            <a:endParaRPr sz="11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127000" lvl="0" marL="1714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Open Sans"/>
              <a:buChar char="●"/>
            </a:pPr>
            <a:r>
              <a:rPr lang="en" sz="1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Downside is that these models are trained on several i</a:t>
            </a:r>
            <a:r>
              <a:rPr b="1" lang="en" sz="1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rrelevant content</a:t>
            </a:r>
            <a:r>
              <a:rPr lang="en" sz="1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which might not be crucial for detecting a depressed user.</a:t>
            </a:r>
            <a:endParaRPr sz="11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127000" lvl="0" marL="1714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Open Sans"/>
              <a:buChar char="●"/>
            </a:pPr>
            <a:r>
              <a:rPr lang="en" sz="1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Besides, these content have a negative impact on the overall performance of the Model.</a:t>
            </a:r>
            <a:endParaRPr sz="11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127000" lvl="0" marL="1714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Open Sans"/>
              <a:buChar char="●"/>
            </a:pPr>
            <a:r>
              <a:rPr lang="en" sz="1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We propose a novel computational framework for that initially </a:t>
            </a:r>
            <a:r>
              <a:rPr b="1" lang="en" sz="1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selects relevant content through a hybrid extractive and abstractive </a:t>
            </a:r>
            <a:r>
              <a:rPr lang="en" sz="1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summarization strategy on the sequence of all user tweets leading to a more fine-grained and relevant content.</a:t>
            </a:r>
            <a:endParaRPr sz="11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127000" lvl="0" marL="1714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Open Sans"/>
              <a:buChar char="●"/>
            </a:pPr>
            <a:r>
              <a:rPr lang="en" sz="1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The content then goes to our novel deep learning framework comprising of a unified learning comprising of CNN coupled with attention-enhanced GRU models</a:t>
            </a:r>
            <a:endParaRPr sz="11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127000" lvl="0" marL="1714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Open Sans"/>
              <a:buChar char="●"/>
            </a:pPr>
            <a:r>
              <a:rPr lang="en" sz="1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better empirical performance than existing baselines.</a:t>
            </a:r>
            <a:endParaRPr sz="11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69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DepressionNet: A Novel Summarization Boosted Deep Framework for Depression Detection on Social Media</a:t>
            </a:r>
            <a:endParaRPr sz="2300"/>
          </a:p>
        </p:txBody>
      </p:sp>
      <p:pic>
        <p:nvPicPr>
          <p:cNvPr id="463" name="Google Shape;463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7300" y="1342525"/>
            <a:ext cx="5351051" cy="2923100"/>
          </a:xfrm>
          <a:prstGeom prst="rect">
            <a:avLst/>
          </a:prstGeom>
          <a:noFill/>
          <a:ln>
            <a:noFill/>
          </a:ln>
        </p:spPr>
      </p:pic>
      <p:sp>
        <p:nvSpPr>
          <p:cNvPr id="464" name="Google Shape;464;p69"/>
          <p:cNvSpPr txBox="1"/>
          <p:nvPr/>
        </p:nvSpPr>
        <p:spPr>
          <a:xfrm>
            <a:off x="5730125" y="1133700"/>
            <a:ext cx="3140400" cy="327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-120650" lvl="0" marL="17145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pen Sans"/>
              <a:buChar char="●"/>
            </a:pPr>
            <a:r>
              <a:rPr lang="en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Curse of dimensionality from irrelevant posts</a:t>
            </a:r>
            <a:endParaRPr sz="1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120650" lvl="0" marL="17145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pen Sans"/>
              <a:buChar char="●"/>
            </a:pPr>
            <a:r>
              <a:rPr b="1" lang="en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Automatic Text summarization :</a:t>
            </a:r>
            <a:r>
              <a:rPr lang="en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incorporate abstractive and extractive summarisation BERT-BART</a:t>
            </a:r>
            <a:endParaRPr sz="1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120650" lvl="0" marL="1714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pen Sans"/>
              <a:buChar char="●"/>
            </a:pPr>
            <a:r>
              <a:rPr lang="en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Then the word embeddings are fed to CNN stacked with BiGRU with attention</a:t>
            </a:r>
            <a:endParaRPr sz="1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120650" lvl="0" marL="17145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pen Sans"/>
              <a:buChar char="●"/>
            </a:pPr>
            <a:r>
              <a:rPr b="1" lang="en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User behaviour Modelling :</a:t>
            </a:r>
            <a:r>
              <a:rPr lang="en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group the features into 4 types</a:t>
            </a:r>
            <a:endParaRPr sz="1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120650" lvl="0" marL="1714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pen Sans"/>
              <a:buChar char="●"/>
            </a:pPr>
            <a:r>
              <a:rPr lang="en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Applied Stacked BiGRU for each features</a:t>
            </a:r>
            <a:endParaRPr sz="1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120650" lvl="0" marL="17145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pen Sans"/>
              <a:buChar char="●"/>
            </a:pPr>
            <a:r>
              <a:rPr lang="en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Fusion of User Behaviour and Post History</a:t>
            </a:r>
            <a:endParaRPr sz="1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120650" lvl="0" marL="1714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pen Sans"/>
              <a:buChar char="●"/>
            </a:pPr>
            <a:r>
              <a:rPr lang="en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Concatenate both representations to generate a feature map for binary classification</a:t>
            </a:r>
            <a:endParaRPr sz="1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9" name="Google Shape;469;p70"/>
          <p:cNvPicPr preferRelativeResize="0"/>
          <p:nvPr/>
        </p:nvPicPr>
        <p:blipFill rotWithShape="1">
          <a:blip r:embed="rId3">
            <a:alphaModFix/>
          </a:blip>
          <a:srcRect b="0" l="0" r="0" t="85435"/>
          <a:stretch/>
        </p:blipFill>
        <p:spPr>
          <a:xfrm>
            <a:off x="4370425" y="1628450"/>
            <a:ext cx="3712650" cy="649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0" name="Google Shape;470;p70"/>
          <p:cNvPicPr preferRelativeResize="0"/>
          <p:nvPr/>
        </p:nvPicPr>
        <p:blipFill rotWithShape="1">
          <a:blip r:embed="rId3">
            <a:alphaModFix/>
          </a:blip>
          <a:srcRect b="14170" l="0" r="0" t="0"/>
          <a:stretch/>
        </p:blipFill>
        <p:spPr>
          <a:xfrm>
            <a:off x="820925" y="1186100"/>
            <a:ext cx="3294151" cy="3396775"/>
          </a:xfrm>
          <a:prstGeom prst="rect">
            <a:avLst/>
          </a:prstGeom>
          <a:noFill/>
          <a:ln>
            <a:noFill/>
          </a:ln>
        </p:spPr>
      </p:pic>
      <p:sp>
        <p:nvSpPr>
          <p:cNvPr id="471" name="Google Shape;471;p70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DepressionNet: A Novel Summarization Boosted Deep Framework for Depression Detection on Social Media</a:t>
            </a:r>
            <a:endParaRPr sz="23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6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problem </a:t>
            </a:r>
            <a:endParaRPr/>
          </a:p>
        </p:txBody>
      </p:sp>
      <p:pic>
        <p:nvPicPr>
          <p:cNvPr id="142" name="Google Shape;14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875" y="971400"/>
            <a:ext cx="8059193" cy="386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6" name="Google Shape;476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2475" y="1359875"/>
            <a:ext cx="6648450" cy="2962275"/>
          </a:xfrm>
          <a:prstGeom prst="rect">
            <a:avLst/>
          </a:prstGeom>
          <a:noFill/>
          <a:ln>
            <a:noFill/>
          </a:ln>
        </p:spPr>
      </p:pic>
      <p:sp>
        <p:nvSpPr>
          <p:cNvPr id="477" name="Google Shape;477;p71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DepressionNet: A Novel Summarization Boosted Deep Framework for Depression Detection on Social Media</a:t>
            </a:r>
            <a:endParaRPr sz="230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2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Monitoring Depression Trends on Twitter During the COVID-19 Pandemic: Observational Study</a:t>
            </a:r>
            <a:endParaRPr sz="2100"/>
          </a:p>
        </p:txBody>
      </p:sp>
      <p:pic>
        <p:nvPicPr>
          <p:cNvPr id="483" name="Google Shape;483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7075" y="1013250"/>
            <a:ext cx="6489850" cy="388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3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Monitoring Depression Trends on Twitter During the COVID-19 Pandemic: Observational Study</a:t>
            </a:r>
            <a:endParaRPr sz="2100"/>
          </a:p>
        </p:txBody>
      </p:sp>
      <p:pic>
        <p:nvPicPr>
          <p:cNvPr id="489" name="Google Shape;489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17225" y="1072225"/>
            <a:ext cx="5490375" cy="3745639"/>
          </a:xfrm>
          <a:prstGeom prst="rect">
            <a:avLst/>
          </a:prstGeom>
          <a:noFill/>
          <a:ln>
            <a:noFill/>
          </a:ln>
        </p:spPr>
      </p:pic>
      <p:sp>
        <p:nvSpPr>
          <p:cNvPr id="490" name="Google Shape;490;p73"/>
          <p:cNvSpPr txBox="1"/>
          <p:nvPr/>
        </p:nvSpPr>
        <p:spPr>
          <a:xfrm>
            <a:off x="293225" y="1541400"/>
            <a:ext cx="3024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We ran the XLNet model on the preprocessed tweet chunks and recorded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the confidence scores.</a:t>
            </a:r>
            <a:endParaRPr sz="120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5" name="Google Shape;495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1475" y="1181150"/>
            <a:ext cx="5761050" cy="3508375"/>
          </a:xfrm>
          <a:prstGeom prst="rect">
            <a:avLst/>
          </a:prstGeom>
          <a:noFill/>
          <a:ln>
            <a:noFill/>
          </a:ln>
        </p:spPr>
      </p:pic>
      <p:sp>
        <p:nvSpPr>
          <p:cNvPr id="496" name="Google Shape;496;p74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Monitoring Depression Trends on Twitter During the COVID-19 Pandemic: Observational Study</a:t>
            </a:r>
            <a:endParaRPr sz="210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75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Train No Evil: Selective Masking for Task-Guided Pre-Training</a:t>
            </a:r>
            <a:endParaRPr sz="2300"/>
          </a:p>
        </p:txBody>
      </p:sp>
      <p:pic>
        <p:nvPicPr>
          <p:cNvPr id="502" name="Google Shape;502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250" y="1431337"/>
            <a:ext cx="3709075" cy="2539225"/>
          </a:xfrm>
          <a:prstGeom prst="rect">
            <a:avLst/>
          </a:prstGeom>
          <a:noFill/>
          <a:ln>
            <a:noFill/>
          </a:ln>
        </p:spPr>
      </p:pic>
      <p:sp>
        <p:nvSpPr>
          <p:cNvPr id="503" name="Google Shape;503;p75"/>
          <p:cNvSpPr txBox="1"/>
          <p:nvPr/>
        </p:nvSpPr>
        <p:spPr>
          <a:xfrm>
            <a:off x="4635550" y="1589600"/>
            <a:ext cx="3677100" cy="222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-304800" lvl="0" marL="45720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</a:pP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</a:t>
            </a: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dded task-guided pre-training between general pre-training and fine-tuning</a:t>
            </a:r>
            <a:endParaRPr sz="1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</a:pP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Efficiently and effectively learn the domain-specific and task-specific language patterns</a:t>
            </a:r>
            <a:endParaRPr sz="1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</a:pP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D(General) , D(Domain) , and D(Task)</a:t>
            </a:r>
            <a:endParaRPr sz="1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</a:pP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Generally contain about 1000M words, 10M words, and 10K words</a:t>
            </a:r>
            <a:endParaRPr sz="1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76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Train No Evil: Selective Masking for Task-Guided Pre-Training</a:t>
            </a:r>
            <a:endParaRPr sz="2300"/>
          </a:p>
        </p:txBody>
      </p:sp>
      <p:pic>
        <p:nvPicPr>
          <p:cNvPr id="509" name="Google Shape;509;p76"/>
          <p:cNvPicPr preferRelativeResize="0"/>
          <p:nvPr/>
        </p:nvPicPr>
        <p:blipFill rotWithShape="1">
          <a:blip r:embed="rId3">
            <a:alphaModFix/>
          </a:blip>
          <a:srcRect b="0" l="438" r="0" t="0"/>
          <a:stretch/>
        </p:blipFill>
        <p:spPr>
          <a:xfrm>
            <a:off x="576637" y="1618675"/>
            <a:ext cx="7990726" cy="145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4" name="Google Shape;514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4325" y="1385325"/>
            <a:ext cx="3269700" cy="237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5" name="Google Shape;515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42471" y="1385321"/>
            <a:ext cx="4542226" cy="2418775"/>
          </a:xfrm>
          <a:prstGeom prst="rect">
            <a:avLst/>
          </a:prstGeom>
          <a:noFill/>
          <a:ln>
            <a:noFill/>
          </a:ln>
        </p:spPr>
      </p:pic>
      <p:sp>
        <p:nvSpPr>
          <p:cNvPr id="516" name="Google Shape;516;p77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Train No Evil: Selective Masking for Task-Guided Pre-Training</a:t>
            </a:r>
            <a:endParaRPr sz="230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78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MASKER: Masked Keyword Regularization for Reliable Text Classification</a:t>
            </a:r>
            <a:endParaRPr sz="2000"/>
          </a:p>
        </p:txBody>
      </p:sp>
      <p:sp>
        <p:nvSpPr>
          <p:cNvPr id="522" name="Google Shape;522;p78"/>
          <p:cNvSpPr txBox="1"/>
          <p:nvPr>
            <p:ph idx="1" type="body"/>
          </p:nvPr>
        </p:nvSpPr>
        <p:spPr>
          <a:xfrm>
            <a:off x="428900" y="1376700"/>
            <a:ext cx="4585800" cy="286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Pre-trained models are not robust enough</a:t>
            </a:r>
            <a:endParaRPr sz="1200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empirically show that pre-trained models are still relying on undesirable dataset bias</a:t>
            </a:r>
            <a:endParaRPr sz="1200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Over-reliance problem is a type of shortcut bias (Geirhos et al. 2020), i.e., the model learns an easy-to-learn but not generalizable solution, as the keywords can be considered as a shortcut</a:t>
            </a:r>
            <a:endParaRPr sz="1200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Not always harmful as it can be a useful feature for in-distribution accuracy. However, we claim that they can be problematic for unexpected (i.e., OOD) samples</a:t>
            </a:r>
            <a:endParaRPr sz="1200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Our method further improves the generalization performance, applied to the pre-trained models.</a:t>
            </a:r>
            <a:endParaRPr sz="12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523" name="Google Shape;523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25706" y="1182500"/>
            <a:ext cx="3246069" cy="310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79"/>
          <p:cNvSpPr txBox="1"/>
          <p:nvPr/>
        </p:nvSpPr>
        <p:spPr>
          <a:xfrm>
            <a:off x="541200" y="1569100"/>
            <a:ext cx="4521000" cy="189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The keyword set is the set of vocabularies which mostly affects to the prediction</a:t>
            </a:r>
            <a:endParaRPr sz="1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Keyword Selection Scheme</a:t>
            </a:r>
            <a:endParaRPr sz="1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</a:pP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Frequency-based : tokens with highest TF-IDF</a:t>
            </a:r>
            <a:endParaRPr sz="1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</a:pP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Attention-based : tokens with highest attention values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pic>
        <p:nvPicPr>
          <p:cNvPr id="529" name="Google Shape;529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2550" y="1498925"/>
            <a:ext cx="3533925" cy="2713800"/>
          </a:xfrm>
          <a:prstGeom prst="rect">
            <a:avLst/>
          </a:prstGeom>
          <a:noFill/>
          <a:ln>
            <a:noFill/>
          </a:ln>
        </p:spPr>
      </p:pic>
      <p:sp>
        <p:nvSpPr>
          <p:cNvPr id="530" name="Google Shape;530;p79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MASKER: Masked Keyword Regularization for Reliable Text Classification</a:t>
            </a:r>
            <a:endParaRPr sz="200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5" name="Google Shape;535;p80"/>
          <p:cNvPicPr preferRelativeResize="0"/>
          <p:nvPr/>
        </p:nvPicPr>
        <p:blipFill rotWithShape="1">
          <a:blip r:embed="rId3">
            <a:alphaModFix/>
          </a:blip>
          <a:srcRect b="0" l="5132" r="2547" t="0"/>
          <a:stretch/>
        </p:blipFill>
        <p:spPr>
          <a:xfrm rot="-5400000">
            <a:off x="1409538" y="-279262"/>
            <a:ext cx="3605475" cy="6257850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80"/>
          <p:cNvSpPr txBox="1"/>
          <p:nvPr/>
        </p:nvSpPr>
        <p:spPr>
          <a:xfrm>
            <a:off x="6110700" y="1511425"/>
            <a:ext cx="3000000" cy="23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1270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b="1" lang="en" sz="1100">
                <a:solidFill>
                  <a:schemeClr val="dk1"/>
                </a:solidFill>
              </a:rPr>
              <a:t>Document classification : </a:t>
            </a:r>
            <a:r>
              <a:rPr lang="en" sz="1100">
                <a:solidFill>
                  <a:schemeClr val="dk1"/>
                </a:solidFill>
              </a:rPr>
              <a:t>CrossEntropyLoss</a:t>
            </a:r>
            <a:endParaRPr sz="1100">
              <a:solidFill>
                <a:schemeClr val="dk1"/>
              </a:solidFill>
            </a:endParaRPr>
          </a:p>
          <a:p>
            <a:pPr indent="-1270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b="1" lang="en" sz="1100">
                <a:solidFill>
                  <a:schemeClr val="dk1"/>
                </a:solidFill>
              </a:rPr>
              <a:t>M</a:t>
            </a:r>
            <a:r>
              <a:rPr b="1" lang="en" sz="1100">
                <a:solidFill>
                  <a:schemeClr val="dk1"/>
                </a:solidFill>
              </a:rPr>
              <a:t>asked keyword reconstruction</a:t>
            </a:r>
            <a:r>
              <a:rPr lang="en" sz="1100">
                <a:solidFill>
                  <a:schemeClr val="dk1"/>
                </a:solidFill>
              </a:rPr>
              <a:t> </a:t>
            </a:r>
            <a:r>
              <a:rPr b="1" lang="en" sz="1100">
                <a:solidFill>
                  <a:schemeClr val="dk1"/>
                </a:solidFill>
              </a:rPr>
              <a:t>:</a:t>
            </a:r>
            <a:r>
              <a:rPr lang="en" sz="1100">
                <a:solidFill>
                  <a:schemeClr val="dk1"/>
                </a:solidFill>
              </a:rPr>
              <a:t> forces the model to predict the masked keywords from understanding the context around them.</a:t>
            </a:r>
            <a:endParaRPr sz="1100">
              <a:solidFill>
                <a:schemeClr val="dk1"/>
              </a:solidFill>
            </a:endParaRPr>
          </a:p>
          <a:p>
            <a:pPr indent="-1270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b="1" lang="en" sz="1100">
                <a:solidFill>
                  <a:schemeClr val="dk1"/>
                </a:solidFill>
              </a:rPr>
              <a:t>M</a:t>
            </a:r>
            <a:r>
              <a:rPr b="1" lang="en" sz="1100">
                <a:solidFill>
                  <a:schemeClr val="dk1"/>
                </a:solidFill>
              </a:rPr>
              <a:t>asked entropy regularization :</a:t>
            </a:r>
            <a:r>
              <a:rPr lang="en" sz="1100">
                <a:solidFill>
                  <a:schemeClr val="dk1"/>
                </a:solidFill>
              </a:rPr>
              <a:t> penalizes making high-confidence predictions from “cut-out-context” sentences, that non-keywords are randomly dropped.</a:t>
            </a:r>
            <a:endParaRPr/>
          </a:p>
        </p:txBody>
      </p:sp>
      <p:sp>
        <p:nvSpPr>
          <p:cNvPr id="537" name="Google Shape;537;p80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MASKER: Masked Keyword Regularization for Reliable Text Classification</a:t>
            </a:r>
            <a:endParaRPr sz="20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7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Metrics</a:t>
            </a:r>
            <a:endParaRPr/>
          </a:p>
        </p:txBody>
      </p:sp>
      <p:sp>
        <p:nvSpPr>
          <p:cNvPr id="148" name="Google Shape;148;p27"/>
          <p:cNvSpPr txBox="1"/>
          <p:nvPr>
            <p:ph idx="1" type="body"/>
          </p:nvPr>
        </p:nvSpPr>
        <p:spPr>
          <a:xfrm>
            <a:off x="228600" y="1085850"/>
            <a:ext cx="8763000" cy="34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93700" lvl="0" marL="457200" rtl="0" algn="l">
              <a:spcBef>
                <a:spcPts val="600"/>
              </a:spcBef>
              <a:spcAft>
                <a:spcPts val="0"/>
              </a:spcAft>
              <a:buSzPts val="2600"/>
              <a:buAutoNum type="arabicPeriod"/>
            </a:pPr>
            <a:r>
              <a:rPr lang="en"/>
              <a:t>Accuray over 150 intents to evaluate </a:t>
            </a:r>
            <a:endParaRPr/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AutoNum type="arabicPeriod"/>
            </a:pPr>
            <a:r>
              <a:rPr lang="en"/>
              <a:t>Recall on out-of-scope queries to evaluate</a:t>
            </a:r>
            <a:endParaRPr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81"/>
          <p:cNvSpPr txBox="1"/>
          <p:nvPr>
            <p:ph idx="1" type="body"/>
          </p:nvPr>
        </p:nvSpPr>
        <p:spPr>
          <a:xfrm>
            <a:off x="228600" y="1085850"/>
            <a:ext cx="8763000" cy="34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43" name="Google Shape;543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6138" y="971400"/>
            <a:ext cx="6327933" cy="3843100"/>
          </a:xfrm>
          <a:prstGeom prst="rect">
            <a:avLst/>
          </a:prstGeom>
          <a:noFill/>
          <a:ln>
            <a:noFill/>
          </a:ln>
        </p:spPr>
      </p:pic>
      <p:sp>
        <p:nvSpPr>
          <p:cNvPr id="544" name="Google Shape;544;p81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MASKER: Masked Keyword Regularization for Reliable Text Classification</a:t>
            </a:r>
            <a:endParaRPr sz="20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8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28"/>
          <p:cNvSpPr txBox="1"/>
          <p:nvPr>
            <p:ph idx="1" type="body"/>
          </p:nvPr>
        </p:nvSpPr>
        <p:spPr>
          <a:xfrm>
            <a:off x="1286135" y="1633809"/>
            <a:ext cx="6850800" cy="253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5" name="Google Shape;15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7201" y="1220675"/>
            <a:ext cx="7148824" cy="3363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2400" y="1158800"/>
            <a:ext cx="3871750" cy="328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0"/>
          <p:cNvSpPr txBox="1"/>
          <p:nvPr>
            <p:ph type="title"/>
          </p:nvPr>
        </p:nvSpPr>
        <p:spPr>
          <a:xfrm>
            <a:off x="152400" y="39845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300"/>
              <a:t>Efficient Intent Detection with Dual Sentence Encoders</a:t>
            </a:r>
            <a:endParaRPr b="1" sz="2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166" name="Google Shape;166;p30"/>
          <p:cNvSpPr txBox="1"/>
          <p:nvPr>
            <p:ph idx="1" type="body"/>
          </p:nvPr>
        </p:nvSpPr>
        <p:spPr>
          <a:xfrm>
            <a:off x="190500" y="977150"/>
            <a:ext cx="8763000" cy="381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 </a:t>
            </a:r>
            <a:r>
              <a:rPr lang="en" sz="1700"/>
              <a:t>Core idea:</a:t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/>
              <a:t>    Use Conversational pretraining instead of (LM-base)</a:t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/>
              <a:t>      </a:t>
            </a:r>
            <a:r>
              <a:rPr lang="en" sz="1700"/>
              <a:t>input -&gt; ConverT -&gt; o1</a:t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/>
              <a:t>      Input -&gt; USE -&gt; o2</a:t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/>
              <a:t>      </a:t>
            </a:r>
            <a:endParaRPr sz="1700"/>
          </a:p>
          <a:p>
            <a:pPr indent="-336550" lvl="0" marL="457200" rtl="0" algn="l">
              <a:spcBef>
                <a:spcPts val="6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Combine o1 and o2 to the same classifier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" sz="1700"/>
              <a:t>Train only classifier without encoders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" sz="1700"/>
              <a:t>use the mean-pooled "sequence o/p"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" sz="1700"/>
              <a:t>pool is the sub-word embeddings as sentence representation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What they good at ?</a:t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/>
              <a:t>They learn i/p context and relevance follow up (response)</a:t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Beamer / Cambridg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